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74" r:id="rId2"/>
    <p:sldId id="297" r:id="rId3"/>
    <p:sldId id="304" r:id="rId4"/>
    <p:sldId id="306" r:id="rId5"/>
    <p:sldId id="278" r:id="rId6"/>
    <p:sldId id="280" r:id="rId7"/>
    <p:sldId id="324" r:id="rId8"/>
    <p:sldId id="325" r:id="rId9"/>
    <p:sldId id="326" r:id="rId10"/>
    <p:sldId id="275" r:id="rId11"/>
    <p:sldId id="282" r:id="rId12"/>
    <p:sldId id="288" r:id="rId13"/>
    <p:sldId id="293" r:id="rId14"/>
    <p:sldId id="327" r:id="rId15"/>
    <p:sldId id="328" r:id="rId16"/>
    <p:sldId id="321" r:id="rId17"/>
    <p:sldId id="294" r:id="rId18"/>
    <p:sldId id="296" r:id="rId19"/>
    <p:sldId id="298" r:id="rId20"/>
    <p:sldId id="299" r:id="rId21"/>
    <p:sldId id="300" r:id="rId22"/>
    <p:sldId id="301" r:id="rId23"/>
    <p:sldId id="314" r:id="rId24"/>
    <p:sldId id="315" r:id="rId25"/>
    <p:sldId id="316" r:id="rId26"/>
    <p:sldId id="322" r:id="rId27"/>
    <p:sldId id="323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76" autoAdjust="0"/>
  </p:normalViewPr>
  <p:slideViewPr>
    <p:cSldViewPr>
      <p:cViewPr varScale="1">
        <p:scale>
          <a:sx n="101" d="100"/>
          <a:sy n="101" d="100"/>
        </p:scale>
        <p:origin x="66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14C66A-B2AB-4B3E-8B14-3179C12AD1F4}" type="datetimeFigureOut">
              <a:rPr lang="ru-RU" smtClean="0"/>
              <a:pPr/>
              <a:t>23.11.2018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CF1E17-5716-4BF8-A941-237BAF657B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910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00C907-7C4D-4425-A656-70ACD12968D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Предельный возраст: ФЗ «О </a:t>
            </a:r>
            <a:r>
              <a:rPr lang="ru-RU" dirty="0" err="1"/>
              <a:t>гос</a:t>
            </a:r>
            <a:r>
              <a:rPr lang="ru-RU" dirty="0"/>
              <a:t>. </a:t>
            </a:r>
            <a:r>
              <a:rPr lang="ru-RU" dirty="0" err="1"/>
              <a:t>гражд</a:t>
            </a:r>
            <a:r>
              <a:rPr lang="ru-RU" dirty="0"/>
              <a:t>. службе» - 65 лет – но для </a:t>
            </a:r>
            <a:r>
              <a:rPr lang="ru-RU" dirty="0" err="1"/>
              <a:t>др</a:t>
            </a:r>
            <a:r>
              <a:rPr lang="ru-RU" dirty="0"/>
              <a:t> работы - можно.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F1E17-5716-4BF8-A941-237BAF657B27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Простой состав – в том числе фактический допуск работника к работе</a:t>
            </a:r>
            <a:r>
              <a:rPr lang="ru-RU" baseline="0" dirty="0"/>
              <a:t> с ведома работодателя (ст. 16 ТК, заключить ТД в </a:t>
            </a:r>
            <a:r>
              <a:rPr lang="ru-RU" baseline="0"/>
              <a:t>3 дня).</a:t>
            </a:r>
            <a:endParaRPr lang="ru-RU" baseline="0" dirty="0"/>
          </a:p>
          <a:p>
            <a:pPr>
              <a:buFontTx/>
              <a:buChar char="-"/>
            </a:pPr>
            <a:r>
              <a:rPr lang="ru-RU" sz="120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избрание на должность </a:t>
            </a:r>
          </a:p>
          <a:p>
            <a:pPr>
              <a:buFontTx/>
              <a:buNone/>
            </a:pPr>
            <a:r>
              <a:rPr lang="ru-RU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(ФЗ «Об АО» – директор, правление, дирекция – общее собрание или совет директоров или</a:t>
            </a:r>
            <a:r>
              <a:rPr lang="ru-RU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наблюдательный совет + ТД подписывает председатель</a:t>
            </a:r>
            <a:r>
              <a:rPr lang="ru-RU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совета директоров или наблюдательного совета или уполномоченное собранием лицо</a:t>
            </a:r>
            <a:r>
              <a:rPr lang="ru-RU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);</a:t>
            </a:r>
          </a:p>
          <a:p>
            <a:pPr>
              <a:buFontTx/>
              <a:buNone/>
            </a:pPr>
            <a:r>
              <a:rPr lang="ru-RU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(ФЗ «Об</a:t>
            </a:r>
            <a:r>
              <a:rPr lang="ru-RU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ООО» – </a:t>
            </a:r>
            <a:r>
              <a:rPr lang="ru-RU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гендир</a:t>
            </a:r>
            <a:r>
              <a:rPr lang="ru-RU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президент - общее собрание участников + ТД подписывает председатель собрания или уполномоченное лицо).</a:t>
            </a:r>
            <a:endParaRPr lang="ru-R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Tx/>
              <a:buNone/>
            </a:pPr>
            <a:r>
              <a:rPr lang="ru-RU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(ФЗ «О</a:t>
            </a:r>
            <a:r>
              <a:rPr lang="ru-RU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производственных </a:t>
            </a:r>
            <a:r>
              <a:rPr lang="ru-RU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кооп</a:t>
            </a:r>
            <a:r>
              <a:rPr lang="ru-RU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 - </a:t>
            </a:r>
            <a:r>
              <a:rPr lang="ru-RU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председатель кооператива -- общее собрание членов кооператива);</a:t>
            </a:r>
          </a:p>
          <a:p>
            <a:pPr>
              <a:buFontTx/>
              <a:buNone/>
            </a:pPr>
            <a:r>
              <a:rPr lang="ru-RU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(ФЗ «О высшем и послевузовском профессиональном образовании» - деканы факультетов, зав. кафедрами); </a:t>
            </a:r>
          </a:p>
          <a:p>
            <a:pPr>
              <a:buFontTx/>
              <a:buChar char="-"/>
            </a:pPr>
            <a:r>
              <a:rPr lang="ru-RU" sz="120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Избрание по конкурсу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(«О высшем и после­вузовском профессиональном образовании»  - научно-педагогические работники вузов),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(Положением о проведении конкурса на замещение должности руководителя федерального государственного гитарного предприятия / утв. Постановлением Правительства РФ от 16 марта 2000 г. – руководители)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(в Уставе – разработать положение о проведении конкурса, гласный характер, в печати за 30 дней).</a:t>
            </a:r>
          </a:p>
          <a:p>
            <a:pPr>
              <a:buFontTx/>
              <a:buNone/>
            </a:pPr>
            <a:endParaRPr lang="ru-R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Tx/>
              <a:buChar char="-"/>
            </a:pPr>
            <a:r>
              <a:rPr lang="ru-RU" sz="120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назначение на должность или утверждение в должности;</a:t>
            </a:r>
          </a:p>
          <a:p>
            <a:pPr>
              <a:buFontTx/>
              <a:buNone/>
            </a:pPr>
            <a:r>
              <a:rPr lang="ru-RU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(ФЗ «О </a:t>
            </a:r>
            <a:r>
              <a:rPr lang="ru-RU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гос</a:t>
            </a:r>
            <a:r>
              <a:rPr lang="ru-RU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гражданской службе Российской Федерации» - госслужащие категории А);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ru-RU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Ст. 55 ГК – руководители представительств и филиалов ЮЛ назначаются </a:t>
            </a:r>
            <a:r>
              <a:rPr lang="ru-RU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ЮЛ-ом</a:t>
            </a:r>
            <a:r>
              <a:rPr lang="ru-RU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</a:t>
            </a:r>
          </a:p>
          <a:p>
            <a:pPr>
              <a:buFontTx/>
              <a:buNone/>
            </a:pPr>
            <a:endParaRPr lang="ru-RU" sz="1200" u="sng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Tx/>
              <a:buChar char="-"/>
            </a:pPr>
            <a:r>
              <a:rPr lang="ru-RU" sz="120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направление на работу уполномоченными в соответствии с федеральным законом органами в счет установленной квоты;</a:t>
            </a:r>
          </a:p>
          <a:p>
            <a:r>
              <a:rPr lang="ru-RU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(ФЗ «О социальной защите инвалидов в РФ» от 24 ноября 1995 г. - квота от 2 до 4% к среднестатистической численности работников, численность работников в которых составляет более 30 человек. + ФЗ «О дополнительных гарантиях по социальной поддержке детей-сирот и детей, оставшихся без попечения родителей» от 21.12.1996 № 159-ФЗ.+ В г. Москве действует Закон 12 ноября 1997 г. «О квотировании рабочих мест в городе Москве»).</a:t>
            </a:r>
            <a:endParaRPr lang="ru-RU" sz="1200" u="none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судебное решение о заключении трудового договора.</a:t>
            </a:r>
            <a:endParaRPr lang="ru-RU" u="sng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3CD3C-8D12-4A73-8716-78A66DDACD1A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Ст. 2 -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F1E17-5716-4BF8-A941-237BAF657B27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97238"/>
          </a:xfrm>
        </p:spPr>
        <p:txBody>
          <a:bodyPr>
            <a:normAutofit/>
          </a:bodyPr>
          <a:lstStyle/>
          <a:p>
            <a:br>
              <a:rPr lang="ru-RU" b="1" dirty="0"/>
            </a:br>
            <a:r>
              <a:rPr lang="ru-RU" sz="5400" b="1" dirty="0"/>
              <a:t>ТРУДОВОЕ ПРАВО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143380"/>
            <a:ext cx="8229600" cy="1982783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/>
              <a:t>3. Основания возникновения трудовых правоотношений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2214554"/>
          <a:ext cx="8229600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1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solidFill>
                            <a:schemeClr val="tx1"/>
                          </a:solidFill>
                        </a:rPr>
                        <a:t>Простой состав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solidFill>
                            <a:schemeClr val="tx1"/>
                          </a:solidFill>
                        </a:rPr>
                        <a:t>Сложный состав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solidFill>
                            <a:schemeClr val="tx1"/>
                          </a:solidFill>
                        </a:rPr>
                        <a:t>ТД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solidFill>
                            <a:schemeClr val="tx1"/>
                          </a:solidFill>
                        </a:rPr>
                        <a:t>дополнительные. юр. факты + ТД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/>
              <a:t>Сложный состав возникновения трудовых правоотношений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ru-RU" b="1" u="sng" dirty="0"/>
              <a:t>Избрание на должность (ст. 17 ТК)</a:t>
            </a:r>
          </a:p>
          <a:p>
            <a:pPr marL="514350" indent="-514350">
              <a:buNone/>
            </a:pPr>
            <a:r>
              <a:rPr lang="ru-RU" dirty="0">
                <a:solidFill>
                  <a:srgbClr val="FF0000"/>
                </a:solidFill>
              </a:rPr>
              <a:t>    </a:t>
            </a:r>
            <a:r>
              <a:rPr lang="ru-RU" dirty="0"/>
              <a:t> 2)</a:t>
            </a:r>
            <a:r>
              <a:rPr lang="ru-RU" b="1" i="1" u="sng" dirty="0"/>
              <a:t>избрание по конкурсу</a:t>
            </a:r>
            <a:r>
              <a:rPr lang="ru-RU" b="1" u="sng" dirty="0"/>
              <a:t> на замещение соответствующей должности (ст. 18 ТК) </a:t>
            </a:r>
          </a:p>
          <a:p>
            <a:pPr marL="514350" indent="-514350">
              <a:buNone/>
            </a:pPr>
            <a:r>
              <a:rPr lang="ru-RU" dirty="0"/>
              <a:t> 3)</a:t>
            </a:r>
            <a:r>
              <a:rPr lang="ru-RU" b="1" i="1" dirty="0"/>
              <a:t>судебное решение</a:t>
            </a:r>
            <a:r>
              <a:rPr lang="ru-RU" b="1" dirty="0"/>
              <a:t> </a:t>
            </a:r>
            <a:r>
              <a:rPr lang="ru-RU" dirty="0"/>
              <a:t>о заключении  трудового договора.</a:t>
            </a:r>
            <a:r>
              <a:rPr lang="ru-RU" dirty="0">
                <a:solidFill>
                  <a:srgbClr val="FF0000"/>
                </a:solidFill>
              </a:rPr>
              <a:t>             </a:t>
            </a:r>
          </a:p>
          <a:p>
            <a:pPr marL="514350" indent="-514350">
              <a:buNone/>
            </a:pPr>
            <a:r>
              <a:rPr lang="ru-RU" dirty="0">
                <a:solidFill>
                  <a:srgbClr val="FF0000"/>
                </a:solidFill>
              </a:rPr>
              <a:t>                                                  </a:t>
            </a:r>
            <a:endParaRPr lang="ru-RU" i="1" dirty="0">
              <a:solidFill>
                <a:srgbClr val="FF0000"/>
              </a:solidFill>
            </a:endParaRPr>
          </a:p>
          <a:p>
            <a:pPr marL="514350" indent="-514350">
              <a:buNone/>
            </a:pPr>
            <a:endParaRPr lang="ru-RU" i="1" dirty="0">
              <a:solidFill>
                <a:srgbClr val="FF0000"/>
              </a:solidFill>
            </a:endParaRPr>
          </a:p>
          <a:p>
            <a:pPr marL="514350" indent="-514350">
              <a:buNone/>
            </a:pPr>
            <a:endParaRPr lang="ru-RU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Фактический допуск работника к работе с ведома работодателя</a:t>
            </a:r>
          </a:p>
          <a:p>
            <a:pPr>
              <a:buNone/>
            </a:pPr>
            <a:endParaRPr lang="ru-RU" dirty="0"/>
          </a:p>
          <a:p>
            <a:pPr algn="ctr">
              <a:buNone/>
            </a:pPr>
            <a:r>
              <a:rPr lang="ru-RU" dirty="0"/>
              <a:t>НО!- </a:t>
            </a:r>
            <a:r>
              <a:rPr lang="ru-RU" dirty="0">
                <a:solidFill>
                  <a:srgbClr val="FF0000"/>
                </a:solidFill>
              </a:rPr>
              <a:t>ТД через 3 дня! </a:t>
            </a:r>
          </a:p>
          <a:p>
            <a:pPr algn="ctr">
              <a:buNone/>
            </a:pPr>
            <a:r>
              <a:rPr lang="ru-RU" dirty="0"/>
              <a:t>Моментом вступления договора в силу считается день, когда он подписан или момент, когда работник был фактически допущен к труду (ст. 61 ТК РФ).</a:t>
            </a:r>
            <a:endParaRPr lang="ru-RU" dirty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4. </a:t>
            </a:r>
            <a:r>
              <a:rPr lang="ru-RU" b="1" dirty="0"/>
              <a:t>Содержание трудового правоотношения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/>
              <a:t>                                  Ст. 15 ТК:</a:t>
            </a:r>
          </a:p>
          <a:p>
            <a:pPr>
              <a:buNone/>
            </a:pPr>
            <a:r>
              <a:rPr lang="ru-RU" i="1" dirty="0"/>
              <a:t>   отношения, основанные на соглашении между работником и работодателем о </a:t>
            </a:r>
            <a:r>
              <a:rPr lang="ru-RU" i="1" u="sng" dirty="0"/>
              <a:t>личном</a:t>
            </a:r>
            <a:r>
              <a:rPr lang="ru-RU" i="1" dirty="0"/>
              <a:t> </a:t>
            </a:r>
            <a:r>
              <a:rPr lang="ru-RU" i="1" u="sng" dirty="0"/>
              <a:t>выполнении</a:t>
            </a:r>
            <a:r>
              <a:rPr lang="ru-RU" i="1" dirty="0"/>
              <a:t> работником </a:t>
            </a:r>
            <a:r>
              <a:rPr lang="ru-RU" i="1" u="sng" dirty="0"/>
              <a:t>за плату </a:t>
            </a:r>
            <a:r>
              <a:rPr lang="ru-RU" i="1" dirty="0"/>
              <a:t>трудовой функции, </a:t>
            </a:r>
            <a:r>
              <a:rPr lang="ru-RU" i="1" u="sng" dirty="0"/>
              <a:t>подчинении</a:t>
            </a:r>
            <a:r>
              <a:rPr lang="ru-RU" i="1" dirty="0"/>
              <a:t> работника правилам внутреннего распорядка при </a:t>
            </a:r>
            <a:r>
              <a:rPr lang="ru-RU" i="1" u="sng" dirty="0"/>
              <a:t>обеспечении работодателем условий труда</a:t>
            </a:r>
            <a:r>
              <a:rPr lang="ru-RU" i="1" dirty="0"/>
              <a:t>, предусмотренных трудовым законодательством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4D444-10FB-48E7-8B11-08977F8AD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/>
              <a:t>Трудовой договор( ст. 56 ТК РФ)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F8746-9EBC-4A33-8742-87180F2EF4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Виды договора: срочный и бесрочный</a:t>
            </a:r>
          </a:p>
          <a:p>
            <a:r>
              <a:rPr lang="ru-RU" dirty="0"/>
              <a:t>С испытательным сроком (до 3х месяцев)и без.</a:t>
            </a:r>
          </a:p>
          <a:p>
            <a:r>
              <a:rPr lang="ru-RU" dirty="0"/>
              <a:t>Не устанавливается:</a:t>
            </a:r>
          </a:p>
          <a:p>
            <a:r>
              <a:rPr lang="ru-RU" dirty="0"/>
              <a:t>Для беременных женщин</a:t>
            </a:r>
          </a:p>
          <a:p>
            <a:r>
              <a:rPr lang="ru-RU" dirty="0"/>
              <a:t>Для несовершеннолетних</a:t>
            </a:r>
          </a:p>
          <a:p>
            <a:r>
              <a:rPr lang="ru-RU" dirty="0"/>
              <a:t>Для впервые устраивающихся на работу</a:t>
            </a:r>
          </a:p>
          <a:p>
            <a:r>
              <a:rPr lang="ru-RU" dirty="0"/>
              <a:t>Для лиц избранных на выборную должность</a:t>
            </a:r>
          </a:p>
          <a:p>
            <a:r>
              <a:rPr lang="ru-RU" dirty="0"/>
              <a:t>Для лиц переведенных от другого работодателя по согласованию.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07149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1A172-A183-4B84-A078-4EC13E40B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Существенные условия трудового договора( ст. 57 ТК РФ)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E3EFA-CE09-40BF-87C3-B4B6DFEAA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/>
          </a:bodyPr>
          <a:lstStyle/>
          <a:p>
            <a:r>
              <a:rPr lang="ru-RU" sz="2600" dirty="0"/>
              <a:t>место работы,</a:t>
            </a:r>
          </a:p>
          <a:p>
            <a:r>
              <a:rPr lang="ru-RU" sz="2600" dirty="0"/>
              <a:t>трудовая функция(должность)</a:t>
            </a:r>
          </a:p>
          <a:p>
            <a:r>
              <a:rPr lang="ru-RU" sz="2600" dirty="0"/>
              <a:t>дата начала работы, а в случае, когда заключается срочный трудовой договор, - также срок его действия.</a:t>
            </a:r>
          </a:p>
          <a:p>
            <a:r>
              <a:rPr lang="ru-RU" sz="2600" dirty="0"/>
              <a:t>условия оплаты труда </a:t>
            </a:r>
          </a:p>
          <a:p>
            <a:r>
              <a:rPr lang="ru-RU" sz="2600" dirty="0"/>
              <a:t>режим рабочего времени и времени отдыха </a:t>
            </a:r>
          </a:p>
          <a:p>
            <a:r>
              <a:rPr lang="ru-RU" sz="2600" dirty="0"/>
              <a:t>гарантии и компенсации за работу с вредными и (или) опасными условиями труда</a:t>
            </a:r>
          </a:p>
          <a:p>
            <a:r>
              <a:rPr lang="ru-RU" sz="2600" dirty="0"/>
              <a:t>условие об обязательном социальном страховании работника в соответствии с настоящим Кодексом и иными федеральными законами.</a:t>
            </a:r>
          </a:p>
          <a:p>
            <a:endParaRPr lang="ru-RU" sz="2600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7EFE553-9504-4E02-8120-2BB18263DE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условие об обязательном социальном страховании работника в соответствии с настоящим Кодексом и иными федеральными законами; 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A6E0789-0A01-49A1-A519-3F23A89ED4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условие об обязательном социальном страховании работника в соответствии с настоящим Кодексом и иными федеральными законами; 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2D9B2EA-0077-481A-9BED-3CDD48FD2E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04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условие об обязательном социальном страховании работника в соответствии с настоящим Кодексом и иными федеральными законами; 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CC27848-6502-45D5-BF1E-0B5AA8EC49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условие об обязательном социальном страховании работника в соответствии с настоящим Кодексом и иными федеральными законами; </a:t>
            </a:r>
          </a:p>
        </p:txBody>
      </p:sp>
    </p:spTree>
    <p:extLst>
      <p:ext uri="{BB962C8B-B14F-4D97-AF65-F5344CB8AC3E}">
        <p14:creationId xmlns:p14="http://schemas.microsoft.com/office/powerpoint/2010/main" val="10572446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000" b="1" dirty="0"/>
              <a:t>ПРАВА РАБОТНИКА</a:t>
            </a:r>
          </a:p>
          <a:p>
            <a:pPr algn="ctr">
              <a:buNone/>
            </a:pPr>
            <a:endParaRPr lang="ru-RU" sz="4000" b="1" dirty="0"/>
          </a:p>
          <a:p>
            <a:pPr algn="ctr">
              <a:buNone/>
            </a:pPr>
            <a:r>
              <a:rPr lang="ru-RU" sz="4000" b="1" dirty="0"/>
              <a:t>ОБЯЗАННОСТИ РАБОТОДАТЕЛЯ</a:t>
            </a:r>
            <a:endParaRPr lang="en-US" sz="4000" b="1" dirty="0"/>
          </a:p>
          <a:p>
            <a:pPr algn="ctr">
              <a:buNone/>
            </a:pPr>
            <a:r>
              <a:rPr lang="en-US" sz="4000" b="1" dirty="0"/>
              <a:t>(</a:t>
            </a:r>
            <a:r>
              <a:rPr lang="ru-RU" sz="4000" b="1" dirty="0"/>
              <a:t>ст. 21 – 22 ТК)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3929058" y="2428868"/>
            <a:ext cx="114300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10800000">
            <a:off x="4000496" y="2857496"/>
            <a:ext cx="100013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sz="3600" b="1" dirty="0"/>
            </a:br>
            <a:r>
              <a:rPr lang="ru-RU" sz="3600" b="1" dirty="0"/>
              <a:t>ОСНОВНЫЕ ПРАВА и ОБЯЗАННОСТИ </a:t>
            </a:r>
            <a:br>
              <a:rPr lang="ru-RU" sz="3600" dirty="0"/>
            </a:br>
            <a:r>
              <a:rPr lang="ru-RU" sz="3600" b="1" dirty="0"/>
              <a:t>СТОРОН (ст. 15)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        работник                           работодатель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827584" y="2348880"/>
          <a:ext cx="7704856" cy="3821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2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21048">
                <a:tc>
                  <a:txBody>
                    <a:bodyPr/>
                    <a:lstStyle/>
                    <a:p>
                      <a:endParaRPr lang="ru-RU" sz="2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выполнять лично трудовую функцию</a:t>
                      </a:r>
                    </a:p>
                    <a:p>
                      <a:r>
                        <a:rPr lang="ru-RU" sz="2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соблюдать ПВР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1" i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предоставить работнику работу по обусловленной трудовой функции</a:t>
                      </a:r>
                    </a:p>
                    <a:p>
                      <a:r>
                        <a:rPr lang="ru-RU" sz="2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 обеспечить условия труда </a:t>
                      </a:r>
                    </a:p>
                    <a:p>
                      <a:r>
                        <a:rPr lang="ru-RU" sz="2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своевременно и в полном размере выплачивать зарплату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>
            <a:off x="4283968" y="3573016"/>
            <a:ext cx="864096" cy="1588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0800000">
            <a:off x="4283968" y="4077072"/>
            <a:ext cx="864096" cy="1588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928688"/>
          <a:ext cx="8229600" cy="5760720"/>
        </p:xfrm>
        <a:graphic>
          <a:graphicData uri="http://schemas.openxmlformats.org/drawingml/2006/table">
            <a:tbl>
              <a:tblPr firstRow="1" bandRow="1"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Права</a:t>
                      </a:r>
                      <a:r>
                        <a:rPr lang="ru-RU" sz="2000" baseline="0" dirty="0"/>
                        <a:t> работника</a:t>
                      </a:r>
                      <a:endParaRPr lang="ru-RU" sz="20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Обязанности работодателя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предоставление работы, обусловленной </a:t>
                      </a:r>
                      <a:r>
                        <a:rPr lang="ru-RU" sz="2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ТД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предоставлять работникам работу, обусловленную трудовым договором,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обеспечивать работников оборудованием, инструментами, технической документацией и иными средствами, необходимыми для исполнения ими трудовых обязанностей;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рабочее место, соответствующее государственным нормативным требованиям охраны труда и условиям, предусмотренным коллективным договором;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200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обеспечивать безопасность и условия труда, соответствующие государственным нормативным требованиям охраны труда;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обеспечивать бытовые нужды работников, связанные с исполнением ими трудовых обязанностей;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785794"/>
          <a:ext cx="8229600" cy="4876800"/>
        </p:xfrm>
        <a:graphic>
          <a:graphicData uri="http://schemas.openxmlformats.org/drawingml/2006/table">
            <a:tbl>
              <a:tblPr firstRow="1" bandRow="1"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419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Права работника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Обязанности</a:t>
                      </a:r>
                      <a:r>
                        <a:rPr lang="ru-RU" sz="2800" baseline="0" dirty="0"/>
                        <a:t> работодателя</a:t>
                      </a:r>
                      <a:endParaRPr lang="ru-RU" sz="28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4808">
                <a:tc>
                  <a:txBody>
                    <a:bodyPr/>
                    <a:lstStyle/>
                    <a:p>
                      <a:r>
                        <a:rPr lang="ru-RU" sz="2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своевременную и в полном объеме выплату заработной платы в соответствии со своей квалификацией, сложностью труда, количеством и качеством выполненной работы;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выплачивать в полном размере причитающуюся работникам заработную плату в установленные сроки</a:t>
                      </a:r>
                      <a:endParaRPr lang="ru-RU" sz="2800" dirty="0"/>
                    </a:p>
                    <a:p>
                      <a:r>
                        <a:rPr lang="ru-RU" sz="2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обеспечивать работникам равную оплату за труд равной ценности;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Принцип свободы труда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u="sng" dirty="0"/>
              <a:t>Ст. 2 ТК + ст. 37 Конституции</a:t>
            </a:r>
          </a:p>
          <a:p>
            <a:pPr algn="ctr">
              <a:buNone/>
            </a:pPr>
            <a:endParaRPr lang="ru-RU" dirty="0"/>
          </a:p>
          <a:p>
            <a:pPr algn="just">
              <a:buNone/>
            </a:pPr>
            <a:r>
              <a:rPr lang="ru-RU" dirty="0"/>
              <a:t>А) каждый свободно распоряжаться своей способностью к труду</a:t>
            </a:r>
          </a:p>
          <a:p>
            <a:pPr algn="just">
              <a:buNone/>
            </a:pPr>
            <a:r>
              <a:rPr lang="ru-RU" dirty="0"/>
              <a:t>Б) право на труд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857232"/>
          <a:ext cx="8229600" cy="5143536"/>
        </p:xfrm>
        <a:graphic>
          <a:graphicData uri="http://schemas.openxmlformats.org/drawingml/2006/table">
            <a:tbl>
              <a:tblPr firstRow="1" bandRow="1"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3726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Права работника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Обязанности</a:t>
                      </a:r>
                      <a:r>
                        <a:rPr lang="ru-RU" sz="2400" baseline="0" dirty="0"/>
                        <a:t> работодателя</a:t>
                      </a:r>
                      <a:endParaRPr lang="ru-RU" sz="2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998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ведение коллективных переговоров и заключение КД и соглашений + на информацию о выполнении коллективного договора, соглашений;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вести коллективные переговоры, а также заключать коллективный договор;</a:t>
                      </a:r>
                    </a:p>
                    <a:p>
                      <a:r>
                        <a:rPr lang="ru-RU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предоставлять представителям работников полную и достоверную информацию, необходимую для заключения коллективного договора, соглашения и контроля за их выполнением;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889248"/>
        </p:xfrm>
        <a:graphic>
          <a:graphicData uri="http://schemas.openxmlformats.org/drawingml/2006/table">
            <a:tbl>
              <a:tblPr firstRow="1" bandRow="1"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Права работника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Обязанности</a:t>
                      </a:r>
                      <a:r>
                        <a:rPr lang="ru-RU" sz="2800" baseline="0" dirty="0"/>
                        <a:t> работодателя</a:t>
                      </a:r>
                      <a:endParaRPr lang="ru-RU" sz="28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участие в управлении организацией в предусмотренных формах;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429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- создавать условия, обеспечивающие участие работников в управлении организацией в предусмотренных формах;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000108"/>
          <a:ext cx="8229600" cy="3714776"/>
        </p:xfrm>
        <a:graphic>
          <a:graphicData uri="http://schemas.openxmlformats.org/drawingml/2006/table">
            <a:tbl>
              <a:tblPr firstRow="1" bandRow="1"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8331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Права работника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Обязанности</a:t>
                      </a:r>
                      <a:r>
                        <a:rPr lang="ru-RU" sz="2400" baseline="0" dirty="0"/>
                        <a:t> работодателя</a:t>
                      </a:r>
                      <a:endParaRPr lang="ru-RU" sz="2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1458"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ru-RU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 возмещение вреда, причиненного ему в связи с исполнением трудовых обязанностей, и компенсацию морального вреда;</a:t>
                      </a:r>
                    </a:p>
                    <a:p>
                      <a:pPr>
                        <a:buFontTx/>
                        <a:buChar char="-"/>
                      </a:pPr>
                      <a:endParaRPr lang="ru-RU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возмещать вред, причиненный работникам в связи с исполнением ими трудовых обязанностей, а также компенсировать моральный вред;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000108"/>
          <a:ext cx="8229600" cy="4906678"/>
        </p:xfrm>
        <a:graphic>
          <a:graphicData uri="http://schemas.openxmlformats.org/drawingml/2006/table">
            <a:tbl>
              <a:tblPr firstRow="1" bandRow="1"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8331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Права работника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Обязанности</a:t>
                      </a:r>
                      <a:r>
                        <a:rPr lang="ru-RU" sz="2400" baseline="0" dirty="0"/>
                        <a:t> работодателя</a:t>
                      </a:r>
                      <a:endParaRPr lang="ru-RU" sz="2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157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полную достоверную информацию об условиях труда и требованиях охраны труда на рабочем месте;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Ст. 219 ТК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57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обязательное социальное страхование в случаях, предусмотренных федеральными законами;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ru-RU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осуществлять обязательное социальное страхование работников в порядке, установленном ФЗ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ru-RU" sz="24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8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ФЗ от 16 июля 1999 г. «Об основах обязательного социального страхования» )</a:t>
                      </a:r>
                      <a:endParaRPr lang="ru-RU" sz="2400" b="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000108"/>
          <a:ext cx="8229600" cy="5241958"/>
        </p:xfrm>
        <a:graphic>
          <a:graphicData uri="http://schemas.openxmlformats.org/drawingml/2006/table">
            <a:tbl>
              <a:tblPr firstRow="1" bandRow="1"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8331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Права работника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Обязанности</a:t>
                      </a:r>
                      <a:r>
                        <a:rPr lang="ru-RU" sz="2400" baseline="0" dirty="0"/>
                        <a:t> работодателя</a:t>
                      </a:r>
                      <a:endParaRPr lang="ru-RU" sz="2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14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защиту своих трудовых прав, свобод и законных интересов всеми не запрещенными законом способами;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000" dirty="0"/>
                        <a:t> -на</a:t>
                      </a:r>
                      <a:r>
                        <a:rPr lang="ru-RU" sz="2000" baseline="0" dirty="0"/>
                        <a:t> отдых( очередной оплачиваемый отпуск, выходные и праздничные дни)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своевременно выполнять предписания органа по надзору и контролю за соблюдением трудового законодательства;  </a:t>
                      </a:r>
                    </a:p>
                    <a:p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рассматривать представления представителей работников о выявленных нарушениях трудового законодательства и иных актов, содержащих нормы трудового права, принимать меры по устранению выявленных нарушений и сообщать о принятых мерах указанным органам и представителям;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285728"/>
          <a:ext cx="8229600" cy="6399137"/>
        </p:xfrm>
        <a:graphic>
          <a:graphicData uri="http://schemas.openxmlformats.org/drawingml/2006/table">
            <a:tbl>
              <a:tblPr firstRow="1" bandRow="1"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8331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Права работника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Обязанности</a:t>
                      </a:r>
                      <a:r>
                        <a:rPr lang="ru-RU" sz="2400" baseline="0" dirty="0"/>
                        <a:t> работодателя</a:t>
                      </a:r>
                      <a:endParaRPr lang="ru-RU" sz="2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38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профессиональную подготовку, переподготовку и повышение своей квалификации в установленном порядке;</a:t>
                      </a:r>
                    </a:p>
                    <a:p>
                      <a:endParaRPr lang="ru-RU" sz="1800" dirty="0"/>
                    </a:p>
                    <a:p>
                      <a:endParaRPr lang="ru-RU" sz="1800" dirty="0"/>
                    </a:p>
                    <a:p>
                      <a:r>
                        <a:rPr lang="ru-RU" sz="1800" dirty="0"/>
                        <a:t>+ Ст. 197 ТК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ПРИНЦИП:</a:t>
                      </a:r>
                      <a:r>
                        <a:rPr lang="ru-RU" sz="1800" baseline="0" dirty="0"/>
                        <a:t> </a:t>
                      </a:r>
                    </a:p>
                    <a:p>
                      <a:r>
                        <a:rPr lang="ru-RU" sz="18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Обеспечение равенства возможностей работников без всякой дискриминации на продвижение по работе.</a:t>
                      </a:r>
                    </a:p>
                    <a:p>
                      <a:endParaRPr lang="ru-RU" sz="18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НО: ст. 196 ТК.</a:t>
                      </a:r>
                      <a:endParaRPr lang="ru-RU" sz="1800" b="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07941"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объединение, включая право на создание профессиональных союзов и вступление в них для защиты своих трудовых прав, свобод и законных интересов;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dirty="0"/>
                        <a:t>ПРИНЦИП:</a:t>
                      </a:r>
                    </a:p>
                    <a:p>
                      <a:r>
                        <a:rPr lang="ru-RU" sz="18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Право работников и работодателей на объединение для защиты своих прав и интересов.</a:t>
                      </a:r>
                    </a:p>
                    <a:p>
                      <a:endParaRPr lang="ru-RU" sz="18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 ст. 30 Конституции</a:t>
                      </a:r>
                    </a:p>
                    <a:p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 ФЗ «О профсоюзах, их правах и гарантиях деятельности»</a:t>
                      </a:r>
                    </a:p>
                    <a:p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 Глава 58</a:t>
                      </a:r>
                      <a:endParaRPr lang="ru-RU" sz="1800" b="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3819"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разрешение индивидуальных и коллективных трудовых споров, включая право на забастовку;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dirty="0"/>
                        <a:t>ПРИНЦИП: =</a:t>
                      </a:r>
                    </a:p>
                    <a:p>
                      <a:endParaRPr lang="ru-RU" sz="1800" b="0" i="0" dirty="0"/>
                    </a:p>
                    <a:p>
                      <a:r>
                        <a:rPr lang="ru-RU" sz="1800" b="0" i="0" dirty="0"/>
                        <a:t>+ Главы</a:t>
                      </a:r>
                      <a:r>
                        <a:rPr lang="ru-RU" sz="1800" b="0" i="0" baseline="0" dirty="0"/>
                        <a:t> 60-61.</a:t>
                      </a:r>
                      <a:endParaRPr lang="ru-RU" sz="1800" b="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6343167"/>
              </p:ext>
            </p:extLst>
          </p:nvPr>
        </p:nvGraphicFramePr>
        <p:xfrm>
          <a:off x="428596" y="285728"/>
          <a:ext cx="8229600" cy="5638198"/>
        </p:xfrm>
        <a:graphic>
          <a:graphicData uri="http://schemas.openxmlformats.org/drawingml/2006/table">
            <a:tbl>
              <a:tblPr firstRow="1" bandRow="1"/>
              <a:tblGrid>
                <a:gridCol w="3929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005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8331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Права работодателя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Обязанности</a:t>
                      </a:r>
                      <a:r>
                        <a:rPr lang="ru-RU" sz="2400" baseline="0" dirty="0"/>
                        <a:t> работника</a:t>
                      </a:r>
                      <a:endParaRPr lang="ru-RU" sz="2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1458"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None/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-заключать, изменять и расторгать </a:t>
                      </a:r>
                      <a:r>
                        <a:rPr lang="ru-RU"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трудовые договоры с работниками.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Char char="-"/>
                      </a:pP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требовать от работников исполнения ими трудовых обязанностей и бережного отношения к имуществу работодателя, соблюдения правил внутреннего трудового распорядка</a:t>
                      </a:r>
                      <a:endParaRPr lang="ru-RU" sz="180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принимать локальные нормативные акты;</a:t>
                      </a:r>
                    </a:p>
                    <a:p>
                      <a:pPr>
                        <a:buFontTx/>
                        <a:buChar char="-"/>
                      </a:pP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поощрять работников за добросовестный эффективный труд </a:t>
                      </a:r>
                    </a:p>
                    <a:p>
                      <a:pPr>
                        <a:buFontTx/>
                        <a:buChar char="-"/>
                      </a:pP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добросовестно исполнять свои трудовые обязанности, возложенные на него трудовым договором;</a:t>
                      </a:r>
                    </a:p>
                    <a:p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соблюдать правила внутреннего трудового распорядка;</a:t>
                      </a:r>
                    </a:p>
                    <a:p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выполнять установленные нормы труда;</a:t>
                      </a:r>
                    </a:p>
                    <a:p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бережно относиться к имуществу работодателя;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незамедлительно сообщить работодателю либо непосредственному руководителю о возникновении ситуации, представляющей угрозу жизни и здоровью людей, сохранности имущества работодателя;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соблюдать требования по охране труда и обеспечению безопасности труда;</a:t>
                      </a:r>
                    </a:p>
                    <a:p>
                      <a:pPr>
                        <a:buFontTx/>
                        <a:buChar char="-"/>
                      </a:pPr>
                      <a:endParaRPr lang="ru-RU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000108"/>
          <a:ext cx="8229600" cy="3714776"/>
        </p:xfrm>
        <a:graphic>
          <a:graphicData uri="http://schemas.openxmlformats.org/drawingml/2006/table">
            <a:tbl>
              <a:tblPr firstRow="1" bandRow="1"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8331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Права работодателя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Обязанности</a:t>
                      </a:r>
                      <a:r>
                        <a:rPr lang="ru-RU" sz="2400" baseline="0" dirty="0"/>
                        <a:t> работника</a:t>
                      </a:r>
                      <a:endParaRPr lang="ru-RU" sz="2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14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привлекать работников к дисциплинарной и материальной ответственности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соблюдать трудовую дисциплину;</a:t>
                      </a:r>
                    </a:p>
                    <a:p>
                      <a:pPr>
                        <a:buFontTx/>
                        <a:buChar char="-"/>
                      </a:pP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Принцип запрета принудительного труда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1900" u="sng" dirty="0"/>
              <a:t>Конституция</a:t>
            </a:r>
            <a:r>
              <a:rPr lang="ru-RU" sz="1900" dirty="0"/>
              <a:t> (ст. 37). </a:t>
            </a:r>
          </a:p>
          <a:p>
            <a:pPr>
              <a:buNone/>
            </a:pPr>
            <a:r>
              <a:rPr lang="ru-RU" sz="1900" u="sng" dirty="0"/>
              <a:t>Конвенции МОТ</a:t>
            </a:r>
            <a:r>
              <a:rPr lang="ru-RU" sz="1900" dirty="0"/>
              <a:t>:</a:t>
            </a:r>
          </a:p>
          <a:p>
            <a:pPr>
              <a:buNone/>
            </a:pPr>
            <a:r>
              <a:rPr lang="ru-RU" sz="1900" dirty="0"/>
              <a:t>      № 29 «О принудительном труде или обязательном труде» (1930),</a:t>
            </a:r>
          </a:p>
          <a:p>
            <a:pPr>
              <a:buNone/>
            </a:pPr>
            <a:r>
              <a:rPr lang="ru-RU" sz="1900" dirty="0"/>
              <a:t>      № 105 «Об упразднении принудительного труда» (1957),</a:t>
            </a:r>
          </a:p>
          <a:p>
            <a:pPr>
              <a:buNone/>
            </a:pPr>
            <a:r>
              <a:rPr lang="ru-RU" sz="1900" u="sng" dirty="0"/>
              <a:t>Международный пакт ООН </a:t>
            </a:r>
            <a:r>
              <a:rPr lang="ru-RU" sz="1900" dirty="0"/>
              <a:t>о гражданских и политических правах (1966).</a:t>
            </a:r>
          </a:p>
          <a:p>
            <a:pPr>
              <a:buNone/>
            </a:pPr>
            <a:r>
              <a:rPr lang="ru-RU" sz="1900" dirty="0"/>
              <a:t>Ст. 4 </a:t>
            </a:r>
            <a:r>
              <a:rPr lang="ru-RU" sz="1900" u="sng" dirty="0"/>
              <a:t>ТК</a:t>
            </a:r>
            <a:r>
              <a:rPr lang="ru-RU" sz="1900" dirty="0"/>
              <a:t>.  </a:t>
            </a:r>
          </a:p>
          <a:p>
            <a:pPr>
              <a:buNone/>
            </a:pPr>
            <a:r>
              <a:rPr lang="ru-RU" dirty="0"/>
              <a:t>     </a:t>
            </a:r>
          </a:p>
          <a:p>
            <a:pPr>
              <a:buNone/>
            </a:pPr>
            <a:r>
              <a:rPr lang="ru-RU" dirty="0"/>
              <a:t>   </a:t>
            </a:r>
            <a:r>
              <a:rPr lang="ru-RU" i="1" u="sng" dirty="0"/>
              <a:t>Принудительный труд </a:t>
            </a:r>
            <a:r>
              <a:rPr lang="ru-RU" i="1" dirty="0"/>
              <a:t>- выполнение работы под угрозой применения какого-либо наказания (насильственного воздействия). В том числе под воздействием физического или нравственного насилия или под его угрозой, обмана и пр.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Не является принудительным трудом: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/>
              <a:t>Военная служба и альтернативная гражданская служба </a:t>
            </a:r>
            <a:r>
              <a:rPr lang="ru-RU" i="1" dirty="0"/>
              <a:t>(Закон о воинской обязанности и военной службе </a:t>
            </a:r>
            <a:r>
              <a:rPr lang="ru-RU" dirty="0"/>
              <a:t>от 28.03.1998 N 53-ФЗ)</a:t>
            </a:r>
            <a:r>
              <a:rPr lang="ru-RU" i="1" dirty="0"/>
              <a:t>.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Чрезвычайное или военное положение (</a:t>
            </a:r>
            <a:r>
              <a:rPr lang="ru-RU" i="1" dirty="0"/>
              <a:t>Закон о чрезвычайном положении от 30.05.2001 № 3-ФКЗ)</a:t>
            </a:r>
            <a:r>
              <a:rPr lang="ru-RU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Исполнения наказания по вступившему в законную силу приговору суда.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pPr eaLnBrk="1" hangingPunct="1"/>
            <a:r>
              <a:rPr lang="ru-RU" b="1"/>
              <a:t>Предмет трудового права </a:t>
            </a:r>
          </a:p>
        </p:txBody>
      </p:sp>
      <p:sp>
        <p:nvSpPr>
          <p:cNvPr id="28675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ru-RU"/>
              <a:t>Трудовые отношения</a:t>
            </a:r>
          </a:p>
          <a:p>
            <a:pPr eaLnBrk="1" hangingPunct="1">
              <a:buFont typeface="Arial" charset="0"/>
              <a:buNone/>
            </a:pPr>
            <a:r>
              <a:rPr lang="ru-RU"/>
              <a:t> </a:t>
            </a:r>
            <a:endParaRPr lang="ru-RU" i="1"/>
          </a:p>
          <a:p>
            <a:pPr eaLnBrk="1" hangingPunct="1">
              <a:buFont typeface="Arial" charset="0"/>
              <a:buNone/>
            </a:pPr>
            <a:endParaRPr lang="ru-RU" b="1"/>
          </a:p>
        </p:txBody>
      </p:sp>
      <p:sp>
        <p:nvSpPr>
          <p:cNvPr id="28676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ru-RU"/>
              <a:t>непосредственно связанные с трудовыми отношения </a:t>
            </a:r>
          </a:p>
          <a:p>
            <a:pPr eaLnBrk="1" hangingPunct="1">
              <a:buFont typeface="Arial" charset="0"/>
              <a:buNone/>
            </a:pPr>
            <a:endParaRPr lang="ru-RU" b="1"/>
          </a:p>
        </p:txBody>
      </p:sp>
      <p:cxnSp>
        <p:nvCxnSpPr>
          <p:cNvPr id="6" name="Прямая со стрелкой 5"/>
          <p:cNvCxnSpPr/>
          <p:nvPr/>
        </p:nvCxnSpPr>
        <p:spPr>
          <a:xfrm rot="10800000" flipV="1">
            <a:off x="2143125" y="1143000"/>
            <a:ext cx="2286000" cy="4286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4500563" y="1143000"/>
            <a:ext cx="1928812" cy="3571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Трудовые правоотношения</a:t>
            </a:r>
            <a:r>
              <a:rPr lang="ru-RU" dirty="0"/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/>
              <a:t>– отношения, основанные на </a:t>
            </a:r>
            <a:r>
              <a:rPr lang="ru-RU" i="1" u="sng" dirty="0"/>
              <a:t>соглашении </a:t>
            </a:r>
            <a:r>
              <a:rPr lang="ru-RU" i="1" dirty="0"/>
              <a:t>между работником и работодателем о </a:t>
            </a:r>
            <a:r>
              <a:rPr lang="ru-RU" i="1" u="sng" dirty="0"/>
              <a:t>личном </a:t>
            </a:r>
            <a:r>
              <a:rPr lang="ru-RU" i="1" dirty="0"/>
              <a:t>выполнении работником </a:t>
            </a:r>
            <a:r>
              <a:rPr lang="ru-RU" i="1" u="sng" dirty="0"/>
              <a:t>за плату трудовой функции</a:t>
            </a:r>
            <a:r>
              <a:rPr lang="ru-RU" i="1" dirty="0"/>
              <a:t>, </a:t>
            </a:r>
            <a:r>
              <a:rPr lang="ru-RU" i="1" u="sng" dirty="0"/>
              <a:t>подчинении </a:t>
            </a:r>
            <a:r>
              <a:rPr lang="ru-RU" i="1" dirty="0"/>
              <a:t>работника правилам внутреннего распорядка при </a:t>
            </a:r>
            <a:r>
              <a:rPr lang="ru-RU" i="1" u="sng" dirty="0"/>
              <a:t>обеспечении работодателем условий труда</a:t>
            </a:r>
            <a:r>
              <a:rPr lang="ru-RU" i="1" dirty="0"/>
              <a:t>, предусмотренных трудовым законодательством.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2.Стороны трудовых правоотношений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pPr>
              <a:buNone/>
            </a:pPr>
            <a:r>
              <a:rPr lang="ru-RU" dirty="0"/>
              <a:t>         </a:t>
            </a:r>
          </a:p>
          <a:p>
            <a:pPr>
              <a:buNone/>
            </a:pPr>
            <a:r>
              <a:rPr lang="ru-RU" dirty="0"/>
              <a:t>         работник                               работодатель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  <p:cxnSp>
        <p:nvCxnSpPr>
          <p:cNvPr id="7" name="Прямая со стрелкой 6"/>
          <p:cNvCxnSpPr/>
          <p:nvPr/>
        </p:nvCxnSpPr>
        <p:spPr>
          <a:xfrm rot="10800000" flipV="1">
            <a:off x="1857356" y="1428736"/>
            <a:ext cx="2571768" cy="14287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4429124" y="1428736"/>
            <a:ext cx="2500330" cy="135732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1718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dirty="0"/>
              <a:t>Работник – ФЛ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u="sng" dirty="0"/>
              <a:t>трудовая </a:t>
            </a:r>
            <a:r>
              <a:rPr lang="ru-RU" b="1" u="sng" dirty="0" err="1"/>
              <a:t>правосубъектность</a:t>
            </a:r>
            <a:r>
              <a:rPr lang="ru-RU" b="1" u="sng" dirty="0"/>
              <a:t>:</a:t>
            </a:r>
            <a:br>
              <a:rPr lang="ru-RU" b="1" u="sng" dirty="0"/>
            </a:br>
            <a:endParaRPr lang="ru-RU" dirty="0"/>
          </a:p>
          <a:p>
            <a:pPr algn="ctr">
              <a:buNone/>
            </a:pPr>
            <a:r>
              <a:rPr lang="ru-RU" i="1" dirty="0"/>
              <a:t>трудовая правоспособность</a:t>
            </a:r>
          </a:p>
          <a:p>
            <a:pPr algn="ctr">
              <a:buNone/>
            </a:pPr>
            <a:r>
              <a:rPr lang="ru-RU" i="1" dirty="0"/>
              <a:t>+</a:t>
            </a:r>
          </a:p>
          <a:p>
            <a:pPr algn="ctr">
              <a:buNone/>
            </a:pPr>
            <a:r>
              <a:rPr lang="ru-RU" i="1" dirty="0"/>
              <a:t>трудовая дееспособность</a:t>
            </a:r>
          </a:p>
          <a:p>
            <a:pPr algn="ctr">
              <a:buNone/>
            </a:pPr>
            <a:r>
              <a:rPr lang="ru-RU" i="1" dirty="0"/>
              <a:t>+</a:t>
            </a:r>
          </a:p>
          <a:p>
            <a:pPr algn="ctr">
              <a:buNone/>
            </a:pPr>
            <a:r>
              <a:rPr lang="ru-RU" i="1" dirty="0"/>
              <a:t>трудовая </a:t>
            </a:r>
            <a:r>
              <a:rPr lang="ru-RU" i="1" dirty="0" err="1"/>
              <a:t>деликтоспособность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959591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dirty="0"/>
              <a:t>Работник</a:t>
            </a:r>
            <a:r>
              <a:rPr lang="en-US" dirty="0"/>
              <a:t>-</a:t>
            </a:r>
            <a:r>
              <a:rPr lang="ru-RU" dirty="0"/>
              <a:t>ФЛ</a:t>
            </a:r>
            <a:br>
              <a:rPr lang="en-US" dirty="0"/>
            </a:br>
            <a:endParaRPr lang="ru-RU" sz="31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3876754"/>
              </p:ext>
            </p:extLst>
          </p:nvPr>
        </p:nvGraphicFramePr>
        <p:xfrm>
          <a:off x="428596" y="1142984"/>
          <a:ext cx="8235635" cy="5072098"/>
        </p:xfrm>
        <a:graphic>
          <a:graphicData uri="http://schemas.openxmlformats.org/drawingml/2006/table">
            <a:tbl>
              <a:tblPr firstRow="1" bandRow="1"/>
              <a:tblGrid>
                <a:gridCol w="20717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1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0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5071">
                <a:tc>
                  <a:txBody>
                    <a:bodyPr/>
                    <a:lstStyle/>
                    <a:p>
                      <a:r>
                        <a:rPr lang="ru-RU" dirty="0"/>
                        <a:t>До 14 лет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 14 лет 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 15 лет 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 16 л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70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  <a:tabLst>
                          <a:tab pos="270510" algn="l"/>
                        </a:tabLst>
                      </a:pPr>
                      <a:r>
                        <a:rPr lang="ru-RU" sz="180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согласие 1-го родителя +</a:t>
                      </a:r>
                      <a:r>
                        <a:rPr lang="ru-RU" sz="1800" i="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разрешение </a:t>
                      </a:r>
                      <a:r>
                        <a:rPr lang="ru-RU" sz="180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органа опеки и попечительства</a:t>
                      </a:r>
                      <a:endParaRPr lang="ru-RU" sz="180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  <a:tabLst>
                          <a:tab pos="270510" algn="l"/>
                        </a:tabLst>
                      </a:pPr>
                      <a:endParaRPr lang="ru-RU" sz="18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800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r>
                        <a:rPr lang="ru-RU" sz="1800" i="1" baseline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кино</a:t>
                      </a:r>
                      <a:r>
                        <a:rPr lang="ru-RU" sz="1800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театр, цирк для участия в создании и (или) исполнении (экспонировании) произведений,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800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без ущерба здоровью и нравственному развитию.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согласие 1-го родителя +</a:t>
                      </a:r>
                      <a:r>
                        <a:rPr lang="ru-RU" sz="1800" i="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разрешение </a:t>
                      </a:r>
                      <a:r>
                        <a:rPr lang="ru-RU" sz="180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органа опеки и попечительства</a:t>
                      </a:r>
                      <a:endParaRPr lang="ru-RU" sz="180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endParaRPr lang="ru-RU" sz="180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80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8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труд</a:t>
                      </a:r>
                      <a:r>
                        <a:rPr lang="ru-RU" sz="1800" i="1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легкий, не причиняет вреда здоровью ,</a:t>
                      </a:r>
                      <a:r>
                        <a:rPr lang="ru-RU" sz="1800" i="1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свободное от учебы время.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согласие 1-го родителя +</a:t>
                      </a:r>
                      <a:r>
                        <a:rPr lang="ru-RU" sz="1800" i="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разрешение </a:t>
                      </a:r>
                      <a:r>
                        <a:rPr lang="ru-RU" sz="180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органа опеки и попечительства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неочная форма обучения или</a:t>
                      </a:r>
                      <a:r>
                        <a:rPr lang="ru-RU" sz="1800" i="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закончил школу</a:t>
                      </a:r>
                      <a:endParaRPr lang="ru-RU" sz="1800" i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lang="ru-RU" sz="1800" i="1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л</a:t>
                      </a:r>
                      <a:r>
                        <a:rPr lang="ru-RU" sz="1800" i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егкий  труд, не причиняет вред здоровью.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Запрещены: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тяжелые ,опасные, вредные условия,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вред здоровью и нравственному развитию.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ночное время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подземные работы,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совместительству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религиозной организации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государственной и муниципальной службе,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охранной службе и полиции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59919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879</TotalTime>
  <Words>1719</Words>
  <Application>Microsoft Office PowerPoint</Application>
  <PresentationFormat>On-screen Show (4:3)</PresentationFormat>
  <Paragraphs>220</Paragraphs>
  <Slides>27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Times New Roman</vt:lpstr>
      <vt:lpstr>Тема Office</vt:lpstr>
      <vt:lpstr> ТРУДОВОЕ ПРАВО</vt:lpstr>
      <vt:lpstr>Принцип свободы труда</vt:lpstr>
      <vt:lpstr>Принцип запрета принудительного труда</vt:lpstr>
      <vt:lpstr>Не является принудительным трудом:</vt:lpstr>
      <vt:lpstr>Предмет трудового права </vt:lpstr>
      <vt:lpstr>Трудовые правоотношения </vt:lpstr>
      <vt:lpstr>2.Стороны трудовых правоотношений</vt:lpstr>
      <vt:lpstr>Работник – ФЛ</vt:lpstr>
      <vt:lpstr>Работник-ФЛ </vt:lpstr>
      <vt:lpstr>3. Основания возникновения трудовых правоотношений</vt:lpstr>
      <vt:lpstr>Сложный состав возникновения трудовых правоотношений</vt:lpstr>
      <vt:lpstr>PowerPoint Presentation</vt:lpstr>
      <vt:lpstr>4. Содержание трудового правоотношения</vt:lpstr>
      <vt:lpstr>Трудовой договор( ст. 56 ТК РФ)</vt:lpstr>
      <vt:lpstr>Существенные условия трудового договора( ст. 57 ТК РФ)</vt:lpstr>
      <vt:lpstr>PowerPoint Presentation</vt:lpstr>
      <vt:lpstr> ОСНОВНЫЕ ПРАВА и ОБЯЗАННОСТИ  СТОРОН (ст. 15)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Четвергов Алексей Николаевич</dc:creator>
  <cp:lastModifiedBy>Руслан Зинуров</cp:lastModifiedBy>
  <cp:revision>119</cp:revision>
  <dcterms:created xsi:type="dcterms:W3CDTF">2012-02-21T04:19:54Z</dcterms:created>
  <dcterms:modified xsi:type="dcterms:W3CDTF">2018-11-23T15:05:08Z</dcterms:modified>
</cp:coreProperties>
</file>