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90" r:id="rId2"/>
    <p:sldId id="258" r:id="rId3"/>
    <p:sldId id="275" r:id="rId4"/>
    <p:sldId id="257" r:id="rId5"/>
    <p:sldId id="260" r:id="rId6"/>
    <p:sldId id="292" r:id="rId7"/>
    <p:sldId id="263" r:id="rId8"/>
    <p:sldId id="274" r:id="rId9"/>
    <p:sldId id="267" r:id="rId10"/>
    <p:sldId id="268" r:id="rId11"/>
    <p:sldId id="294" r:id="rId12"/>
    <p:sldId id="296" r:id="rId13"/>
    <p:sldId id="295" r:id="rId14"/>
    <p:sldId id="300" r:id="rId15"/>
    <p:sldId id="259" r:id="rId16"/>
    <p:sldId id="262" r:id="rId17"/>
    <p:sldId id="264" r:id="rId18"/>
    <p:sldId id="265" r:id="rId19"/>
    <p:sldId id="266" r:id="rId20"/>
    <p:sldId id="270" r:id="rId21"/>
    <p:sldId id="271" r:id="rId22"/>
    <p:sldId id="273" r:id="rId23"/>
    <p:sldId id="281" r:id="rId24"/>
    <p:sldId id="282" r:id="rId25"/>
    <p:sldId id="283" r:id="rId26"/>
    <p:sldId id="301" r:id="rId27"/>
    <p:sldId id="261" r:id="rId28"/>
    <p:sldId id="280" r:id="rId29"/>
    <p:sldId id="284" r:id="rId30"/>
    <p:sldId id="285" r:id="rId31"/>
    <p:sldId id="291" r:id="rId32"/>
    <p:sldId id="302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55D3"/>
    <a:srgbClr val="9900CC"/>
    <a:srgbClr val="72009A"/>
    <a:srgbClr val="CCFFFF"/>
    <a:srgbClr val="009999"/>
    <a:srgbClr val="FDCFFA"/>
    <a:srgbClr val="99FF99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2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1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2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1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1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9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9" y="1322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6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3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2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6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2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2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0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3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82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82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24AC-8744-4977-8125-975FC4241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0056D-782B-461B-8F0C-37DDD403C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CBF48-F615-42DD-805D-E34BB2D00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D01B2-B9BE-4EB9-8511-6E3F61CD7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E7490-480A-4BF2-BC90-4C00CCD59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6EC51-74C9-442F-BB3B-616283AF5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AD202-82FB-4FC8-A329-7ABB355BE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0D666-A2A6-45A3-8206-6AF1ED621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0B6C-2A2B-4D74-A6A7-0DCCD18BD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3A1D8-02DE-4324-9583-EB44234EF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4C567-9BFB-471B-8351-FD42A910B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3721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05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3722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2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2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3722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0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3722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2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2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2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3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413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3723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723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723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9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4108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37236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37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3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10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3724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4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4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110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3724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4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24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3724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4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4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5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26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726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726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6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6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1004989-FA3F-4428-8FB7-CE462BA21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25.xml"/><Relationship Id="rId3" Type="http://schemas.openxmlformats.org/officeDocument/2006/relationships/slide" Target="slide16.xml"/><Relationship Id="rId7" Type="http://schemas.openxmlformats.org/officeDocument/2006/relationships/slide" Target="slide21.xml"/><Relationship Id="rId12" Type="http://schemas.openxmlformats.org/officeDocument/2006/relationships/slide" Target="slide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slide" Target="slide24.xml"/><Relationship Id="rId5" Type="http://schemas.openxmlformats.org/officeDocument/2006/relationships/slide" Target="slide18.xml"/><Relationship Id="rId10" Type="http://schemas.openxmlformats.org/officeDocument/2006/relationships/slide" Target="slide23.xml"/><Relationship Id="rId4" Type="http://schemas.openxmlformats.org/officeDocument/2006/relationships/slide" Target="slide17.xml"/><Relationship Id="rId9" Type="http://schemas.openxmlformats.org/officeDocument/2006/relationships/slide" Target="slide22.xml"/><Relationship Id="rId1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slide" Target="slide14.x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" Target="slide11.xml"/><Relationship Id="rId7" Type="http://schemas.openxmlformats.org/officeDocument/2006/relationships/slide" Target="slide3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5" Type="http://schemas.openxmlformats.org/officeDocument/2006/relationships/slide" Target="slide23.xml"/><Relationship Id="rId4" Type="http://schemas.openxmlformats.org/officeDocument/2006/relationships/slide" Target="slide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slide" Target="slide26.x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2.gif"/><Relationship Id="rId3" Type="http://schemas.openxmlformats.org/officeDocument/2006/relationships/slide" Target="slide5.xml"/><Relationship Id="rId7" Type="http://schemas.openxmlformats.org/officeDocument/2006/relationships/slide" Target="slide10.xml"/><Relationship Id="rId12" Type="http://schemas.openxmlformats.org/officeDocument/2006/relationships/slide" Target="slide1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12.xml"/><Relationship Id="rId5" Type="http://schemas.openxmlformats.org/officeDocument/2006/relationships/slide" Target="slide7.xml"/><Relationship Id="rId10" Type="http://schemas.openxmlformats.org/officeDocument/2006/relationships/slide" Target="slide11.xml"/><Relationship Id="rId4" Type="http://schemas.openxmlformats.org/officeDocument/2006/relationships/slide" Target="slide6.xml"/><Relationship Id="rId9" Type="http://schemas.openxmlformats.org/officeDocument/2006/relationships/slide" Target="slide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slide" Target="slid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D:\Мои документы\картинки\STDDIR2\DD00436_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728" y="0"/>
            <a:ext cx="6860938" cy="5952508"/>
          </a:xfrm>
          <a:prstGeom prst="rect">
            <a:avLst/>
          </a:prstGeom>
          <a:noFill/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971550" y="1125538"/>
            <a:ext cx="7488238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54007E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Задачи </a:t>
            </a:r>
          </a:p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54007E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на  готовых  чертежах</a:t>
            </a: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4214813" y="5072063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ru-RU" b="1" dirty="0"/>
          </a:p>
        </p:txBody>
      </p:sp>
      <p:sp>
        <p:nvSpPr>
          <p:cNvPr id="6149" name="Прямоугольник 4"/>
          <p:cNvSpPr>
            <a:spLocks noChangeArrowheads="1"/>
          </p:cNvSpPr>
          <p:nvPr/>
        </p:nvSpPr>
        <p:spPr bwMode="auto">
          <a:xfrm>
            <a:off x="928688" y="357188"/>
            <a:ext cx="7572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1"/>
          <p:cNvGrpSpPr>
            <a:grpSpLocks/>
          </p:cNvGrpSpPr>
          <p:nvPr/>
        </p:nvGrpSpPr>
        <p:grpSpPr bwMode="auto">
          <a:xfrm>
            <a:off x="1214438" y="285750"/>
            <a:ext cx="5907087" cy="4500563"/>
            <a:chOff x="795" y="121"/>
            <a:chExt cx="3721" cy="2835"/>
          </a:xfrm>
        </p:grpSpPr>
        <p:sp>
          <p:nvSpPr>
            <p:cNvPr id="15373" name="Freeform 4"/>
            <p:cNvSpPr>
              <a:spLocks/>
            </p:cNvSpPr>
            <p:nvPr/>
          </p:nvSpPr>
          <p:spPr bwMode="auto">
            <a:xfrm rot="5400000">
              <a:off x="1313" y="188"/>
              <a:ext cx="855" cy="1350"/>
            </a:xfrm>
            <a:custGeom>
              <a:avLst/>
              <a:gdLst>
                <a:gd name="T0" fmla="*/ 675 w 907"/>
                <a:gd name="T1" fmla="*/ 134 h 2404"/>
                <a:gd name="T2" fmla="*/ 0 w 907"/>
                <a:gd name="T3" fmla="*/ 51 h 2404"/>
                <a:gd name="T4" fmla="*/ 675 w 907"/>
                <a:gd name="T5" fmla="*/ 0 h 2404"/>
                <a:gd name="T6" fmla="*/ 675 w 907"/>
                <a:gd name="T7" fmla="*/ 134 h 24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7"/>
                <a:gd name="T13" fmla="*/ 0 h 2404"/>
                <a:gd name="T14" fmla="*/ 907 w 907"/>
                <a:gd name="T15" fmla="*/ 2404 h 24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7" h="2404">
                  <a:moveTo>
                    <a:pt x="907" y="2404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24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640096">
                    <a:alpha val="78998"/>
                  </a:srgbClr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4" name="Freeform 7"/>
            <p:cNvSpPr>
              <a:spLocks/>
            </p:cNvSpPr>
            <p:nvPr/>
          </p:nvSpPr>
          <p:spPr bwMode="auto">
            <a:xfrm rot="16200000" flipV="1">
              <a:off x="2498" y="1208"/>
              <a:ext cx="1665" cy="1831"/>
            </a:xfrm>
            <a:custGeom>
              <a:avLst/>
              <a:gdLst>
                <a:gd name="T0" fmla="*/ 18904 w 907"/>
                <a:gd name="T1" fmla="*/ 616 h 2404"/>
                <a:gd name="T2" fmla="*/ 0 w 907"/>
                <a:gd name="T3" fmla="*/ 232 h 2404"/>
                <a:gd name="T4" fmla="*/ 18904 w 907"/>
                <a:gd name="T5" fmla="*/ 0 h 2404"/>
                <a:gd name="T6" fmla="*/ 18904 w 907"/>
                <a:gd name="T7" fmla="*/ 616 h 24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7"/>
                <a:gd name="T13" fmla="*/ 0 h 2404"/>
                <a:gd name="T14" fmla="*/ 907 w 907"/>
                <a:gd name="T15" fmla="*/ 2404 h 24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7" h="2404">
                  <a:moveTo>
                    <a:pt x="907" y="2404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24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66"/>
                </a:gs>
              </a:gsLst>
              <a:lin ang="54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Arc 9"/>
            <p:cNvSpPr>
              <a:spLocks/>
            </p:cNvSpPr>
            <p:nvPr/>
          </p:nvSpPr>
          <p:spPr bwMode="auto">
            <a:xfrm rot="-3845384">
              <a:off x="3426" y="2535"/>
              <a:ext cx="182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6" name="Arc 10"/>
            <p:cNvSpPr>
              <a:spLocks/>
            </p:cNvSpPr>
            <p:nvPr/>
          </p:nvSpPr>
          <p:spPr bwMode="auto">
            <a:xfrm rot="3396537" flipV="1">
              <a:off x="1792" y="515"/>
              <a:ext cx="211" cy="2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7" name="Rectangle 15"/>
            <p:cNvSpPr>
              <a:spLocks noChangeArrowheads="1"/>
            </p:cNvSpPr>
            <p:nvPr/>
          </p:nvSpPr>
          <p:spPr bwMode="auto">
            <a:xfrm>
              <a:off x="795" y="115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15378" name="Rectangle 16"/>
            <p:cNvSpPr>
              <a:spLocks noChangeArrowheads="1"/>
            </p:cNvSpPr>
            <p:nvPr/>
          </p:nvSpPr>
          <p:spPr bwMode="auto">
            <a:xfrm>
              <a:off x="4215" y="931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15379" name="Rectangle 17"/>
            <p:cNvSpPr>
              <a:spLocks noChangeArrowheads="1"/>
            </p:cNvSpPr>
            <p:nvPr/>
          </p:nvSpPr>
          <p:spPr bwMode="auto">
            <a:xfrm>
              <a:off x="1965" y="121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  <p:sp>
          <p:nvSpPr>
            <p:cNvPr id="15380" name="Rectangle 18"/>
            <p:cNvSpPr>
              <a:spLocks noChangeArrowheads="1"/>
            </p:cNvSpPr>
            <p:nvPr/>
          </p:nvSpPr>
          <p:spPr bwMode="auto">
            <a:xfrm>
              <a:off x="2370" y="88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О</a:t>
              </a:r>
            </a:p>
          </p:txBody>
        </p:sp>
      </p:grpSp>
      <p:grpSp>
        <p:nvGrpSpPr>
          <p:cNvPr id="15363" name="Group 24"/>
          <p:cNvGrpSpPr>
            <a:grpSpLocks/>
          </p:cNvGrpSpPr>
          <p:nvPr/>
        </p:nvGrpSpPr>
        <p:grpSpPr bwMode="auto">
          <a:xfrm>
            <a:off x="4787900" y="4868863"/>
            <a:ext cx="4211638" cy="735012"/>
            <a:chOff x="2880" y="3067"/>
            <a:chExt cx="2653" cy="463"/>
          </a:xfrm>
        </p:grpSpPr>
        <p:sp>
          <p:nvSpPr>
            <p:cNvPr id="15371" name="Rectangle 22"/>
            <p:cNvSpPr>
              <a:spLocks noChangeArrowheads="1"/>
            </p:cNvSpPr>
            <p:nvPr/>
          </p:nvSpPr>
          <p:spPr bwMode="auto">
            <a:xfrm>
              <a:off x="2880" y="3203"/>
              <a:ext cx="26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00"/>
                  </a:solidFill>
                </a:rPr>
                <a:t>Найти: СО; ОВ</a:t>
              </a:r>
            </a:p>
          </p:txBody>
        </p:sp>
        <p:sp>
          <p:nvSpPr>
            <p:cNvPr id="15372" name="Line 23"/>
            <p:cNvSpPr>
              <a:spLocks noChangeShapeType="1"/>
            </p:cNvSpPr>
            <p:nvPr/>
          </p:nvSpPr>
          <p:spPr bwMode="auto">
            <a:xfrm>
              <a:off x="2880" y="3067"/>
              <a:ext cx="208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64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Text Box 26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7</a:t>
            </a:r>
          </a:p>
        </p:txBody>
      </p:sp>
      <p:sp>
        <p:nvSpPr>
          <p:cNvPr id="15366" name="Rectangle 18"/>
          <p:cNvSpPr>
            <a:spLocks noChangeArrowheads="1"/>
          </p:cNvSpPr>
          <p:nvPr/>
        </p:nvSpPr>
        <p:spPr bwMode="auto">
          <a:xfrm>
            <a:off x="5857875" y="42148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5367" name="Rectangle 16"/>
          <p:cNvSpPr>
            <a:spLocks noChangeArrowheads="1"/>
          </p:cNvSpPr>
          <p:nvPr/>
        </p:nvSpPr>
        <p:spPr bwMode="auto">
          <a:xfrm>
            <a:off x="6286500" y="2857500"/>
            <a:ext cx="785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368" name="Rectangle 16"/>
          <p:cNvSpPr>
            <a:spLocks noChangeArrowheads="1"/>
          </p:cNvSpPr>
          <p:nvPr/>
        </p:nvSpPr>
        <p:spPr bwMode="auto">
          <a:xfrm>
            <a:off x="3786188" y="27860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5369" name="Rectangle 16"/>
          <p:cNvSpPr>
            <a:spLocks noChangeArrowheads="1"/>
          </p:cNvSpPr>
          <p:nvPr/>
        </p:nvSpPr>
        <p:spPr bwMode="auto">
          <a:xfrm>
            <a:off x="2643188" y="21431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5370" name="Rectangle 16"/>
          <p:cNvSpPr>
            <a:spLocks noChangeArrowheads="1"/>
          </p:cNvSpPr>
          <p:nvPr/>
        </p:nvSpPr>
        <p:spPr bwMode="auto">
          <a:xfrm>
            <a:off x="1857375" y="928688"/>
            <a:ext cx="461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араллелограмм 18"/>
          <p:cNvSpPr/>
          <p:nvPr/>
        </p:nvSpPr>
        <p:spPr bwMode="auto">
          <a:xfrm>
            <a:off x="1857356" y="1285860"/>
            <a:ext cx="5286412" cy="2571768"/>
          </a:xfrm>
          <a:prstGeom prst="parallelogram">
            <a:avLst>
              <a:gd name="adj" fmla="val 46033"/>
            </a:avLst>
          </a:prstGeom>
          <a:solidFill>
            <a:schemeClr val="accent2">
              <a:lumMod val="9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4">
                <a:lumMod val="20000"/>
                <a:lumOff val="80000"/>
                <a:alpha val="40000"/>
              </a:schemeClr>
            </a:glo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2319338" y="5027613"/>
            <a:ext cx="1841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>
              <a:latin typeface="Verdana" pitchFamily="34" charset="0"/>
            </a:endParaRPr>
          </a:p>
        </p:txBody>
      </p:sp>
      <p:grpSp>
        <p:nvGrpSpPr>
          <p:cNvPr id="16390" name="Group 3"/>
          <p:cNvGrpSpPr>
            <a:grpSpLocks/>
          </p:cNvGrpSpPr>
          <p:nvPr/>
        </p:nvGrpSpPr>
        <p:grpSpPr bwMode="auto">
          <a:xfrm>
            <a:off x="1285875" y="714375"/>
            <a:ext cx="6200775" cy="3513138"/>
            <a:chOff x="856" y="676"/>
            <a:chExt cx="3840" cy="2176"/>
          </a:xfrm>
        </p:grpSpPr>
        <p:sp>
          <p:nvSpPr>
            <p:cNvPr id="16406" name="Text Box 7"/>
            <p:cNvSpPr txBox="1">
              <a:spLocks noChangeArrowheads="1"/>
            </p:cNvSpPr>
            <p:nvPr/>
          </p:nvSpPr>
          <p:spPr bwMode="auto">
            <a:xfrm>
              <a:off x="3865" y="2225"/>
              <a:ext cx="255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6407" name="Text Box 8"/>
            <p:cNvSpPr txBox="1">
              <a:spLocks noChangeArrowheads="1"/>
            </p:cNvSpPr>
            <p:nvPr/>
          </p:nvSpPr>
          <p:spPr bwMode="auto">
            <a:xfrm>
              <a:off x="856" y="2477"/>
              <a:ext cx="311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16408" name="Text Box 9"/>
            <p:cNvSpPr txBox="1">
              <a:spLocks noChangeArrowheads="1"/>
            </p:cNvSpPr>
            <p:nvPr/>
          </p:nvSpPr>
          <p:spPr bwMode="auto">
            <a:xfrm>
              <a:off x="1608" y="72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16409" name="Text Box 10"/>
            <p:cNvSpPr txBox="1">
              <a:spLocks noChangeArrowheads="1"/>
            </p:cNvSpPr>
            <p:nvPr/>
          </p:nvSpPr>
          <p:spPr bwMode="auto">
            <a:xfrm>
              <a:off x="4395" y="67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</p:grpSp>
      <p:sp>
        <p:nvSpPr>
          <p:cNvPr id="16391" name="AutoShape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Text Box 27"/>
          <p:cNvSpPr txBox="1">
            <a:spLocks noChangeArrowheads="1"/>
          </p:cNvSpPr>
          <p:nvPr/>
        </p:nvSpPr>
        <p:spPr bwMode="auto">
          <a:xfrm>
            <a:off x="3563938" y="5303838"/>
            <a:ext cx="1989137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00"/>
                </a:solidFill>
              </a:rPr>
              <a:t>Найти: ВС</a:t>
            </a:r>
          </a:p>
        </p:txBody>
      </p:sp>
      <p:sp>
        <p:nvSpPr>
          <p:cNvPr id="16393" name="Line 28"/>
          <p:cNvSpPr>
            <a:spLocks noChangeShapeType="1"/>
          </p:cNvSpPr>
          <p:nvPr/>
        </p:nvSpPr>
        <p:spPr bwMode="auto">
          <a:xfrm>
            <a:off x="3706813" y="5013325"/>
            <a:ext cx="48974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Text Box 29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8</a:t>
            </a:r>
          </a:p>
        </p:txBody>
      </p:sp>
      <p:cxnSp>
        <p:nvCxnSpPr>
          <p:cNvPr id="16395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3000375" y="1285875"/>
            <a:ext cx="3357563" cy="164306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6" name="Прямая соединительная линия 22"/>
          <p:cNvCxnSpPr>
            <a:cxnSpLocks noChangeShapeType="1"/>
          </p:cNvCxnSpPr>
          <p:nvPr/>
        </p:nvCxnSpPr>
        <p:spPr bwMode="auto">
          <a:xfrm rot="5400000">
            <a:off x="1784350" y="2571750"/>
            <a:ext cx="2573338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7" name="Прямая соединительная линия 25"/>
          <p:cNvCxnSpPr>
            <a:cxnSpLocks noChangeShapeType="1"/>
          </p:cNvCxnSpPr>
          <p:nvPr/>
        </p:nvCxnSpPr>
        <p:spPr bwMode="auto">
          <a:xfrm rot="5400000" flipH="1" flipV="1">
            <a:off x="6000751" y="2571750"/>
            <a:ext cx="285750" cy="1428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8" name="Прямая соединительная линия 27"/>
          <p:cNvCxnSpPr>
            <a:cxnSpLocks noChangeShapeType="1"/>
          </p:cNvCxnSpPr>
          <p:nvPr/>
        </p:nvCxnSpPr>
        <p:spPr bwMode="auto">
          <a:xfrm>
            <a:off x="6215063" y="2500313"/>
            <a:ext cx="285750" cy="1428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9" name="Прямая соединительная линия 31"/>
          <p:cNvCxnSpPr>
            <a:cxnSpLocks noChangeShapeType="1"/>
          </p:cNvCxnSpPr>
          <p:nvPr/>
        </p:nvCxnSpPr>
        <p:spPr bwMode="auto">
          <a:xfrm rot="5400000" flipH="1" flipV="1">
            <a:off x="2643982" y="3713956"/>
            <a:ext cx="28575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0" name="Прямая соединительная линия 33"/>
          <p:cNvCxnSpPr>
            <a:cxnSpLocks noChangeShapeType="1"/>
          </p:cNvCxnSpPr>
          <p:nvPr/>
        </p:nvCxnSpPr>
        <p:spPr bwMode="auto">
          <a:xfrm>
            <a:off x="2786063" y="3571875"/>
            <a:ext cx="2857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401" name="Text Box 7"/>
          <p:cNvSpPr txBox="1">
            <a:spLocks noChangeArrowheads="1"/>
          </p:cNvSpPr>
          <p:nvPr/>
        </p:nvSpPr>
        <p:spPr bwMode="auto">
          <a:xfrm>
            <a:off x="5929313" y="3786188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6402" name="Text Box 7"/>
          <p:cNvSpPr txBox="1">
            <a:spLocks noChangeArrowheads="1"/>
          </p:cNvSpPr>
          <p:nvPr/>
        </p:nvSpPr>
        <p:spPr bwMode="auto">
          <a:xfrm>
            <a:off x="6286500" y="17145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6403" name="Text Box 7"/>
          <p:cNvSpPr txBox="1">
            <a:spLocks noChangeArrowheads="1"/>
          </p:cNvSpPr>
          <p:nvPr/>
        </p:nvSpPr>
        <p:spPr bwMode="auto">
          <a:xfrm>
            <a:off x="2000250" y="385762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6404" name="Text Box 7"/>
          <p:cNvSpPr txBox="1">
            <a:spLocks noChangeArrowheads="1"/>
          </p:cNvSpPr>
          <p:nvPr/>
        </p:nvSpPr>
        <p:spPr bwMode="auto">
          <a:xfrm>
            <a:off x="3143250" y="3857625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16405" name="Text Box 7"/>
          <p:cNvSpPr txBox="1">
            <a:spLocks noChangeArrowheads="1"/>
          </p:cNvSpPr>
          <p:nvPr/>
        </p:nvSpPr>
        <p:spPr bwMode="auto">
          <a:xfrm>
            <a:off x="6715125" y="2500313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9"/>
          <p:cNvGrpSpPr>
            <a:grpSpLocks/>
          </p:cNvGrpSpPr>
          <p:nvPr/>
        </p:nvGrpSpPr>
        <p:grpSpPr bwMode="auto">
          <a:xfrm>
            <a:off x="2786063" y="1214438"/>
            <a:ext cx="3311525" cy="3240087"/>
            <a:chOff x="1837" y="799"/>
            <a:chExt cx="1814" cy="1814"/>
          </a:xfrm>
        </p:grpSpPr>
        <p:sp>
          <p:nvSpPr>
            <p:cNvPr id="17431" name="Oval 4"/>
            <p:cNvSpPr>
              <a:spLocks noChangeArrowheads="1"/>
            </p:cNvSpPr>
            <p:nvPr/>
          </p:nvSpPr>
          <p:spPr bwMode="auto">
            <a:xfrm>
              <a:off x="1837" y="799"/>
              <a:ext cx="1814" cy="181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DD55D3">
                    <a:alpha val="45000"/>
                  </a:srgbClr>
                </a:gs>
              </a:gsLst>
              <a:path path="shape">
                <a:fillToRect l="50000" t="50000" r="50000" b="50000"/>
              </a:path>
            </a:gradFill>
            <a:ln w="2857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2" name="Line 5"/>
            <p:cNvSpPr>
              <a:spLocks noChangeShapeType="1"/>
            </p:cNvSpPr>
            <p:nvPr/>
          </p:nvSpPr>
          <p:spPr bwMode="auto">
            <a:xfrm>
              <a:off x="1837" y="1706"/>
              <a:ext cx="1814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2195513" y="24209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7412" name="Rectangle 10"/>
          <p:cNvSpPr>
            <a:spLocks noChangeArrowheads="1"/>
          </p:cNvSpPr>
          <p:nvPr/>
        </p:nvSpPr>
        <p:spPr bwMode="auto">
          <a:xfrm>
            <a:off x="5143500" y="6429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7413" name="Rectangle 11"/>
          <p:cNvSpPr>
            <a:spLocks noChangeArrowheads="1"/>
          </p:cNvSpPr>
          <p:nvPr/>
        </p:nvSpPr>
        <p:spPr bwMode="auto">
          <a:xfrm>
            <a:off x="6227763" y="24923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C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7414" name="Rectangle 12"/>
          <p:cNvSpPr>
            <a:spLocks noChangeArrowheads="1"/>
          </p:cNvSpPr>
          <p:nvPr/>
        </p:nvSpPr>
        <p:spPr bwMode="auto">
          <a:xfrm>
            <a:off x="3929063" y="44291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7415" name="Rectangle 13"/>
          <p:cNvSpPr>
            <a:spLocks noChangeArrowheads="1"/>
          </p:cNvSpPr>
          <p:nvPr/>
        </p:nvSpPr>
        <p:spPr bwMode="auto">
          <a:xfrm>
            <a:off x="4284663" y="22050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О</a:t>
            </a:r>
          </a:p>
        </p:txBody>
      </p:sp>
      <p:grpSp>
        <p:nvGrpSpPr>
          <p:cNvPr id="17416" name="Group 18"/>
          <p:cNvGrpSpPr>
            <a:grpSpLocks/>
          </p:cNvGrpSpPr>
          <p:nvPr/>
        </p:nvGrpSpPr>
        <p:grpSpPr bwMode="auto">
          <a:xfrm>
            <a:off x="3286125" y="5373688"/>
            <a:ext cx="5457825" cy="835025"/>
            <a:chOff x="2070" y="3158"/>
            <a:chExt cx="3438" cy="526"/>
          </a:xfrm>
        </p:grpSpPr>
        <p:sp>
          <p:nvSpPr>
            <p:cNvPr id="17426" name="Line 19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27" name="Group 20"/>
            <p:cNvGrpSpPr>
              <a:grpSpLocks/>
            </p:cNvGrpSpPr>
            <p:nvPr/>
          </p:nvGrpSpPr>
          <p:grpSpPr bwMode="auto">
            <a:xfrm>
              <a:off x="2070" y="3238"/>
              <a:ext cx="3438" cy="446"/>
              <a:chOff x="2372" y="3374"/>
              <a:chExt cx="3438" cy="446"/>
            </a:xfrm>
          </p:grpSpPr>
          <p:sp>
            <p:nvSpPr>
              <p:cNvPr id="17428" name="Text Box 21"/>
              <p:cNvSpPr txBox="1">
                <a:spLocks noChangeArrowheads="1"/>
              </p:cNvSpPr>
              <p:nvPr/>
            </p:nvSpPr>
            <p:spPr bwMode="auto">
              <a:xfrm>
                <a:off x="2372" y="3419"/>
                <a:ext cx="1551" cy="330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000000"/>
                    </a:solidFill>
                  </a:rPr>
                  <a:t>Доказать:    </a:t>
                </a:r>
                <a:r>
                  <a:rPr lang="ru-RU" sz="2800" b="1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</a:p>
            </p:txBody>
          </p:sp>
          <p:sp>
            <p:nvSpPr>
              <p:cNvPr id="17429" name="Rectangle 23"/>
              <p:cNvSpPr>
                <a:spLocks noChangeArrowheads="1"/>
              </p:cNvSpPr>
              <p:nvPr/>
            </p:nvSpPr>
            <p:spPr bwMode="auto">
              <a:xfrm>
                <a:off x="3857" y="3374"/>
                <a:ext cx="111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>
                    <a:solidFill>
                      <a:srgbClr val="000000"/>
                    </a:solidFill>
                  </a:rPr>
                  <a:t>АОД </a:t>
                </a:r>
                <a:r>
                  <a:rPr lang="ru-RU" sz="40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~</a:t>
                </a:r>
                <a:endParaRPr lang="ru-RU" sz="4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0" name="Rectangle 26"/>
              <p:cNvSpPr>
                <a:spLocks noChangeArrowheads="1"/>
              </p:cNvSpPr>
              <p:nvPr/>
            </p:nvSpPr>
            <p:spPr bwMode="auto">
              <a:xfrm>
                <a:off x="4982" y="3419"/>
                <a:ext cx="8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>
                    <a:solidFill>
                      <a:srgbClr val="000000"/>
                    </a:solidFill>
                  </a:rPr>
                  <a:t>СОВ</a:t>
                </a:r>
              </a:p>
            </p:txBody>
          </p:sp>
        </p:grpSp>
      </p:grpSp>
      <p:sp>
        <p:nvSpPr>
          <p:cNvPr id="17417" name="Text Box 27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9</a:t>
            </a:r>
          </a:p>
        </p:txBody>
      </p:sp>
      <p:sp>
        <p:nvSpPr>
          <p:cNvPr id="17418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DD55D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7419" name="Прямая соединительная линия 22"/>
          <p:cNvCxnSpPr>
            <a:cxnSpLocks noChangeShapeType="1"/>
          </p:cNvCxnSpPr>
          <p:nvPr/>
        </p:nvCxnSpPr>
        <p:spPr bwMode="auto">
          <a:xfrm rot="5400000">
            <a:off x="3107532" y="2393156"/>
            <a:ext cx="3071812" cy="10001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Прямая соединительная линия 25"/>
          <p:cNvCxnSpPr>
            <a:cxnSpLocks noChangeShapeType="1"/>
            <a:endCxn id="17432" idx="1"/>
          </p:cNvCxnSpPr>
          <p:nvPr/>
        </p:nvCxnSpPr>
        <p:spPr bwMode="auto">
          <a:xfrm rot="16200000" flipH="1">
            <a:off x="4880769" y="1620044"/>
            <a:ext cx="1479550" cy="9540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1" name="Прямая соединительная линия 27"/>
          <p:cNvCxnSpPr>
            <a:cxnSpLocks noChangeShapeType="1"/>
            <a:stCxn id="17431" idx="2"/>
          </p:cNvCxnSpPr>
          <p:nvPr/>
        </p:nvCxnSpPr>
        <p:spPr bwMode="auto">
          <a:xfrm rot="10800000" flipH="1" flipV="1">
            <a:off x="2786063" y="2833688"/>
            <a:ext cx="1357312" cy="15954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2" name="Arc 9"/>
          <p:cNvSpPr>
            <a:spLocks/>
          </p:cNvSpPr>
          <p:nvPr/>
        </p:nvSpPr>
        <p:spPr bwMode="auto">
          <a:xfrm rot="8096681">
            <a:off x="5071269" y="1654969"/>
            <a:ext cx="303212" cy="279400"/>
          </a:xfrm>
          <a:custGeom>
            <a:avLst/>
            <a:gdLst>
              <a:gd name="T0" fmla="*/ 0 w 21600"/>
              <a:gd name="T1" fmla="*/ 0 h 21600"/>
              <a:gd name="T2" fmla="*/ 296933720 w 21600"/>
              <a:gd name="T3" fmla="*/ 114922197 h 21600"/>
              <a:gd name="T4" fmla="*/ 0 w 21600"/>
              <a:gd name="T5" fmla="*/ 1149221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Arc 9"/>
          <p:cNvSpPr>
            <a:spLocks/>
          </p:cNvSpPr>
          <p:nvPr/>
        </p:nvSpPr>
        <p:spPr bwMode="auto">
          <a:xfrm rot="-3845384">
            <a:off x="3925888" y="3821112"/>
            <a:ext cx="292100" cy="333375"/>
          </a:xfrm>
          <a:custGeom>
            <a:avLst/>
            <a:gdLst>
              <a:gd name="T0" fmla="*/ 0 w 21600"/>
              <a:gd name="T1" fmla="*/ 0 h 21600"/>
              <a:gd name="T2" fmla="*/ 246946552 w 21600"/>
              <a:gd name="T3" fmla="*/ 278441737 h 21600"/>
              <a:gd name="T4" fmla="*/ 0 w 21600"/>
              <a:gd name="T5" fmla="*/ 2784417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 bwMode="auto">
          <a:xfrm>
            <a:off x="5357813" y="5786438"/>
            <a:ext cx="285750" cy="214312"/>
          </a:xfrm>
          <a:prstGeom prst="triangle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 bwMode="auto">
          <a:xfrm>
            <a:off x="7072313" y="5786438"/>
            <a:ext cx="285750" cy="214312"/>
          </a:xfrm>
          <a:prstGeom prst="triangle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Трапеция 23"/>
          <p:cNvSpPr/>
          <p:nvPr/>
        </p:nvSpPr>
        <p:spPr bwMode="auto">
          <a:xfrm>
            <a:off x="2000232" y="1500174"/>
            <a:ext cx="4572032" cy="2500330"/>
          </a:xfrm>
          <a:prstGeom prst="trapezoid">
            <a:avLst>
              <a:gd name="adj" fmla="val 45604"/>
            </a:avLst>
          </a:prstGeom>
          <a:solidFill>
            <a:srgbClr val="FDCFFA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4643438" y="20716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6643688" y="3786188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5429250" y="92868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2571750" y="10001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1500188" y="37861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8442" name="Line 26"/>
          <p:cNvSpPr>
            <a:spLocks noChangeShapeType="1"/>
          </p:cNvSpPr>
          <p:nvPr/>
        </p:nvSpPr>
        <p:spPr bwMode="auto">
          <a:xfrm rot="10585151">
            <a:off x="3224213" y="1395413"/>
            <a:ext cx="3267075" cy="270986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Text Box 36"/>
          <p:cNvSpPr txBox="1">
            <a:spLocks noChangeArrowheads="1"/>
          </p:cNvSpPr>
          <p:nvPr/>
        </p:nvSpPr>
        <p:spPr bwMode="auto">
          <a:xfrm>
            <a:off x="3000375" y="5084763"/>
            <a:ext cx="5838825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Найти: подобные треугольники</a:t>
            </a:r>
          </a:p>
        </p:txBody>
      </p:sp>
      <p:sp>
        <p:nvSpPr>
          <p:cNvPr id="18444" name="Line 37"/>
          <p:cNvSpPr>
            <a:spLocks noChangeShapeType="1"/>
          </p:cNvSpPr>
          <p:nvPr/>
        </p:nvSpPr>
        <p:spPr bwMode="auto">
          <a:xfrm>
            <a:off x="3059113" y="4868863"/>
            <a:ext cx="57610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Text Box 38"/>
          <p:cNvSpPr txBox="1">
            <a:spLocks noChangeArrowheads="1"/>
          </p:cNvSpPr>
          <p:nvPr/>
        </p:nvSpPr>
        <p:spPr bwMode="auto">
          <a:xfrm>
            <a:off x="6877050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10</a:t>
            </a:r>
          </a:p>
        </p:txBody>
      </p:sp>
      <p:sp>
        <p:nvSpPr>
          <p:cNvPr id="18446" name="AutoShape 3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447" name="Прямая соединительная линия 25"/>
          <p:cNvCxnSpPr>
            <a:cxnSpLocks noChangeShapeType="1"/>
          </p:cNvCxnSpPr>
          <p:nvPr/>
        </p:nvCxnSpPr>
        <p:spPr bwMode="auto">
          <a:xfrm rot="10800000" flipV="1">
            <a:off x="2000250" y="1500188"/>
            <a:ext cx="3429000" cy="2500312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448" name="Arc 9"/>
          <p:cNvSpPr>
            <a:spLocks/>
          </p:cNvSpPr>
          <p:nvPr/>
        </p:nvSpPr>
        <p:spPr bwMode="auto">
          <a:xfrm rot="-5242912">
            <a:off x="5823745" y="3691731"/>
            <a:ext cx="354012" cy="269875"/>
          </a:xfrm>
          <a:custGeom>
            <a:avLst/>
            <a:gdLst>
              <a:gd name="T0" fmla="*/ 0 w 21600"/>
              <a:gd name="T1" fmla="*/ 0 h 21600"/>
              <a:gd name="T2" fmla="*/ 644832625 w 21600"/>
              <a:gd name="T3" fmla="*/ 96500543 h 21600"/>
              <a:gd name="T4" fmla="*/ 0 w 21600"/>
              <a:gd name="T5" fmla="*/ 965005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Arc 9"/>
          <p:cNvSpPr>
            <a:spLocks/>
          </p:cNvSpPr>
          <p:nvPr/>
        </p:nvSpPr>
        <p:spPr bwMode="auto">
          <a:xfrm rot="4522841">
            <a:off x="3538538" y="1519237"/>
            <a:ext cx="255588" cy="277813"/>
          </a:xfrm>
          <a:custGeom>
            <a:avLst/>
            <a:gdLst>
              <a:gd name="T0" fmla="*/ 0 w 21600"/>
              <a:gd name="T1" fmla="*/ 0 h 21600"/>
              <a:gd name="T2" fmla="*/ 126367821 w 21600"/>
              <a:gd name="T3" fmla="*/ 111047424 h 21600"/>
              <a:gd name="T4" fmla="*/ 0 w 21600"/>
              <a:gd name="T5" fmla="*/ 11104742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0" name="Arc 9"/>
          <p:cNvSpPr>
            <a:spLocks/>
          </p:cNvSpPr>
          <p:nvPr/>
        </p:nvSpPr>
        <p:spPr bwMode="auto">
          <a:xfrm rot="15383567" flipH="1">
            <a:off x="4955382" y="1558131"/>
            <a:ext cx="236538" cy="92075"/>
          </a:xfrm>
          <a:custGeom>
            <a:avLst/>
            <a:gdLst>
              <a:gd name="T0" fmla="*/ 0 w 21600"/>
              <a:gd name="T1" fmla="*/ 0 h 21600"/>
              <a:gd name="T2" fmla="*/ 86084973 w 21600"/>
              <a:gd name="T3" fmla="*/ 447403 h 21600"/>
              <a:gd name="T4" fmla="*/ 0 w 21600"/>
              <a:gd name="T5" fmla="*/ 44740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1" name="Arc 9"/>
          <p:cNvSpPr>
            <a:spLocks/>
          </p:cNvSpPr>
          <p:nvPr/>
        </p:nvSpPr>
        <p:spPr bwMode="auto">
          <a:xfrm rot="-9809867">
            <a:off x="4902200" y="1525588"/>
            <a:ext cx="207963" cy="234950"/>
          </a:xfrm>
          <a:custGeom>
            <a:avLst/>
            <a:gdLst>
              <a:gd name="T0" fmla="*/ 0 w 21600"/>
              <a:gd name="T1" fmla="*/ 0 h 21600"/>
              <a:gd name="T2" fmla="*/ 45120041 w 21600"/>
              <a:gd name="T3" fmla="*/ 48560906 h 21600"/>
              <a:gd name="T4" fmla="*/ 0 w 21600"/>
              <a:gd name="T5" fmla="*/ 485609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2" name="Arc 9"/>
          <p:cNvSpPr>
            <a:spLocks/>
          </p:cNvSpPr>
          <p:nvPr/>
        </p:nvSpPr>
        <p:spPr bwMode="auto">
          <a:xfrm rot="943782">
            <a:off x="2462213" y="3679825"/>
            <a:ext cx="303212" cy="284163"/>
          </a:xfrm>
          <a:custGeom>
            <a:avLst/>
            <a:gdLst>
              <a:gd name="T0" fmla="*/ 0 w 21600"/>
              <a:gd name="T1" fmla="*/ 0 h 21600"/>
              <a:gd name="T2" fmla="*/ 296972576 w 21600"/>
              <a:gd name="T3" fmla="*/ 125597527 h 21600"/>
              <a:gd name="T4" fmla="*/ 0 w 21600"/>
              <a:gd name="T5" fmla="*/ 12559752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3" name="Arc 9"/>
          <p:cNvSpPr>
            <a:spLocks/>
          </p:cNvSpPr>
          <p:nvPr/>
        </p:nvSpPr>
        <p:spPr bwMode="auto">
          <a:xfrm rot="460362">
            <a:off x="2373313" y="3730625"/>
            <a:ext cx="250825" cy="254000"/>
          </a:xfrm>
          <a:custGeom>
            <a:avLst/>
            <a:gdLst>
              <a:gd name="T0" fmla="*/ 0 w 21600"/>
              <a:gd name="T1" fmla="*/ 0 h 21600"/>
              <a:gd name="T2" fmla="*/ 114954031 w 21600"/>
              <a:gd name="T3" fmla="*/ 71438297 h 21600"/>
              <a:gd name="T4" fmla="*/ 0 w 21600"/>
              <a:gd name="T5" fmla="*/ 714382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>
            <a:off x="3635375" y="3933825"/>
            <a:ext cx="647700" cy="647700"/>
            <a:chOff x="703" y="1752"/>
            <a:chExt cx="408" cy="408"/>
          </a:xfrm>
        </p:grpSpPr>
        <p:sp>
          <p:nvSpPr>
            <p:cNvPr id="19492" name="AutoShape 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93" name="Text Box 6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1</a:t>
              </a:r>
            </a:p>
          </p:txBody>
        </p:sp>
      </p:grpSp>
      <p:grpSp>
        <p:nvGrpSpPr>
          <p:cNvPr id="19459" name="Group 7"/>
          <p:cNvGrpSpPr>
            <a:grpSpLocks/>
          </p:cNvGrpSpPr>
          <p:nvPr/>
        </p:nvGrpSpPr>
        <p:grpSpPr bwMode="auto">
          <a:xfrm>
            <a:off x="4500563" y="3933825"/>
            <a:ext cx="647700" cy="647700"/>
            <a:chOff x="703" y="1752"/>
            <a:chExt cx="408" cy="408"/>
          </a:xfrm>
        </p:grpSpPr>
        <p:sp>
          <p:nvSpPr>
            <p:cNvPr id="19490" name="AutoShape 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91" name="Text Box 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2</a:t>
              </a:r>
            </a:p>
          </p:txBody>
        </p:sp>
      </p:grpSp>
      <p:grpSp>
        <p:nvGrpSpPr>
          <p:cNvPr id="19460" name="Group 10"/>
          <p:cNvGrpSpPr>
            <a:grpSpLocks/>
          </p:cNvGrpSpPr>
          <p:nvPr/>
        </p:nvGrpSpPr>
        <p:grpSpPr bwMode="auto">
          <a:xfrm>
            <a:off x="5435600" y="3933825"/>
            <a:ext cx="647700" cy="647700"/>
            <a:chOff x="703" y="1752"/>
            <a:chExt cx="408" cy="408"/>
          </a:xfrm>
        </p:grpSpPr>
        <p:sp>
          <p:nvSpPr>
            <p:cNvPr id="19488" name="AutoShape 1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89" name="Text Box 12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3</a:t>
              </a:r>
            </a:p>
          </p:txBody>
        </p:sp>
      </p:grpSp>
      <p:grpSp>
        <p:nvGrpSpPr>
          <p:cNvPr id="19461" name="Group 13"/>
          <p:cNvGrpSpPr>
            <a:grpSpLocks/>
          </p:cNvGrpSpPr>
          <p:nvPr/>
        </p:nvGrpSpPr>
        <p:grpSpPr bwMode="auto">
          <a:xfrm>
            <a:off x="6300788" y="3933825"/>
            <a:ext cx="647700" cy="647700"/>
            <a:chOff x="703" y="1752"/>
            <a:chExt cx="408" cy="408"/>
          </a:xfrm>
        </p:grpSpPr>
        <p:sp>
          <p:nvSpPr>
            <p:cNvPr id="19486" name="AutoShape 1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87" name="Text Box 1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4</a:t>
              </a:r>
            </a:p>
          </p:txBody>
        </p:sp>
      </p:grpSp>
      <p:grpSp>
        <p:nvGrpSpPr>
          <p:cNvPr id="19462" name="Group 16"/>
          <p:cNvGrpSpPr>
            <a:grpSpLocks/>
          </p:cNvGrpSpPr>
          <p:nvPr/>
        </p:nvGrpSpPr>
        <p:grpSpPr bwMode="auto">
          <a:xfrm>
            <a:off x="3635375" y="4941888"/>
            <a:ext cx="647700" cy="647700"/>
            <a:chOff x="703" y="1752"/>
            <a:chExt cx="408" cy="408"/>
          </a:xfrm>
        </p:grpSpPr>
        <p:sp>
          <p:nvSpPr>
            <p:cNvPr id="19484" name="AutoShape 1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85" name="Text Box 18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6</a:t>
              </a:r>
            </a:p>
          </p:txBody>
        </p:sp>
      </p:grpSp>
      <p:grpSp>
        <p:nvGrpSpPr>
          <p:cNvPr id="19463" name="Group 19"/>
          <p:cNvGrpSpPr>
            <a:grpSpLocks/>
          </p:cNvGrpSpPr>
          <p:nvPr/>
        </p:nvGrpSpPr>
        <p:grpSpPr bwMode="auto">
          <a:xfrm>
            <a:off x="4500563" y="4941888"/>
            <a:ext cx="647700" cy="647700"/>
            <a:chOff x="703" y="1752"/>
            <a:chExt cx="408" cy="408"/>
          </a:xfrm>
        </p:grpSpPr>
        <p:sp>
          <p:nvSpPr>
            <p:cNvPr id="19482" name="AutoShape 2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83" name="Text Box 21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7</a:t>
              </a:r>
            </a:p>
          </p:txBody>
        </p:sp>
      </p:grpSp>
      <p:grpSp>
        <p:nvGrpSpPr>
          <p:cNvPr id="19464" name="Group 22"/>
          <p:cNvGrpSpPr>
            <a:grpSpLocks/>
          </p:cNvGrpSpPr>
          <p:nvPr/>
        </p:nvGrpSpPr>
        <p:grpSpPr bwMode="auto">
          <a:xfrm>
            <a:off x="7164388" y="3933825"/>
            <a:ext cx="647700" cy="647700"/>
            <a:chOff x="703" y="1752"/>
            <a:chExt cx="408" cy="408"/>
          </a:xfrm>
        </p:grpSpPr>
        <p:sp>
          <p:nvSpPr>
            <p:cNvPr id="19480" name="AutoShape 2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81" name="Text Box 24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5</a:t>
              </a:r>
            </a:p>
          </p:txBody>
        </p:sp>
      </p:grpSp>
      <p:grpSp>
        <p:nvGrpSpPr>
          <p:cNvPr id="19465" name="Group 25"/>
          <p:cNvGrpSpPr>
            <a:grpSpLocks/>
          </p:cNvGrpSpPr>
          <p:nvPr/>
        </p:nvGrpSpPr>
        <p:grpSpPr bwMode="auto">
          <a:xfrm>
            <a:off x="5435600" y="4941888"/>
            <a:ext cx="647700" cy="647700"/>
            <a:chOff x="703" y="1752"/>
            <a:chExt cx="408" cy="408"/>
          </a:xfrm>
        </p:grpSpPr>
        <p:sp>
          <p:nvSpPr>
            <p:cNvPr id="19478" name="AutoShape 2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9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8</a:t>
              </a:r>
            </a:p>
          </p:txBody>
        </p:sp>
      </p:grpSp>
      <p:grpSp>
        <p:nvGrpSpPr>
          <p:cNvPr id="19466" name="Group 28"/>
          <p:cNvGrpSpPr>
            <a:grpSpLocks/>
          </p:cNvGrpSpPr>
          <p:nvPr/>
        </p:nvGrpSpPr>
        <p:grpSpPr bwMode="auto">
          <a:xfrm>
            <a:off x="6300788" y="4941888"/>
            <a:ext cx="647700" cy="647700"/>
            <a:chOff x="703" y="1752"/>
            <a:chExt cx="408" cy="408"/>
          </a:xfrm>
        </p:grpSpPr>
        <p:sp>
          <p:nvSpPr>
            <p:cNvPr id="19476" name="AutoShape 2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7" name="Text Box 30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9</a:t>
              </a:r>
            </a:p>
          </p:txBody>
        </p:sp>
      </p:grpSp>
      <p:grpSp>
        <p:nvGrpSpPr>
          <p:cNvPr id="19467" name="Group 31"/>
          <p:cNvGrpSpPr>
            <a:grpSpLocks/>
          </p:cNvGrpSpPr>
          <p:nvPr/>
        </p:nvGrpSpPr>
        <p:grpSpPr bwMode="auto">
          <a:xfrm>
            <a:off x="7164388" y="4941888"/>
            <a:ext cx="647700" cy="647700"/>
            <a:chOff x="4468" y="2478"/>
            <a:chExt cx="408" cy="408"/>
          </a:xfrm>
        </p:grpSpPr>
        <p:sp>
          <p:nvSpPr>
            <p:cNvPr id="19474" name="AutoShape 3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468" y="2478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5" name="Text Box 33">
              <a:hlinkClick r:id="rId1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13" y="2568"/>
              <a:ext cx="362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solidFill>
                    <a:schemeClr val="accent2"/>
                  </a:solidFill>
                  <a:latin typeface="Verdana" pitchFamily="34" charset="0"/>
                </a:rPr>
                <a:t>10</a:t>
              </a:r>
            </a:p>
          </p:txBody>
        </p:sp>
      </p:grpSp>
      <p:sp>
        <p:nvSpPr>
          <p:cNvPr id="19468" name="WordArt 34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7386637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Второй</a:t>
            </a:r>
          </a:p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признак  подобия треугольников</a:t>
            </a:r>
          </a:p>
        </p:txBody>
      </p:sp>
      <p:sp>
        <p:nvSpPr>
          <p:cNvPr id="19469" name="AutoShape 35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7700" cy="647700"/>
          </a:xfrm>
          <a:prstGeom prst="actionButtonBeginning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470" name="Group 36"/>
          <p:cNvGrpSpPr>
            <a:grpSpLocks/>
          </p:cNvGrpSpPr>
          <p:nvPr/>
        </p:nvGrpSpPr>
        <p:grpSpPr bwMode="auto">
          <a:xfrm>
            <a:off x="3635375" y="5734050"/>
            <a:ext cx="647700" cy="647700"/>
            <a:chOff x="4468" y="2478"/>
            <a:chExt cx="408" cy="408"/>
          </a:xfrm>
        </p:grpSpPr>
        <p:sp>
          <p:nvSpPr>
            <p:cNvPr id="19472" name="AutoShape 3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468" y="2478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3" name="Text Box 38">
              <a:hlinkClick r:id="rId1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13" y="2568"/>
              <a:ext cx="362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solidFill>
                    <a:schemeClr val="accent2"/>
                  </a:solidFill>
                  <a:latin typeface="Verdana" pitchFamily="34" charset="0"/>
                </a:rPr>
                <a:t>11</a:t>
              </a:r>
            </a:p>
          </p:txBody>
        </p:sp>
      </p:grpSp>
      <p:pic>
        <p:nvPicPr>
          <p:cNvPr id="19471" name="Рисунок 36" descr="F:\картинки\HOMEANIM\AG00317_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00188" y="3643313"/>
            <a:ext cx="164306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 rot="10800000">
            <a:off x="357188" y="1857375"/>
            <a:ext cx="6958012" cy="2500313"/>
            <a:chOff x="780" y="1076"/>
            <a:chExt cx="4383" cy="1575"/>
          </a:xfrm>
        </p:grpSpPr>
        <p:sp>
          <p:nvSpPr>
            <p:cNvPr id="1050" name="Freeform 5"/>
            <p:cNvSpPr>
              <a:spLocks/>
            </p:cNvSpPr>
            <p:nvPr/>
          </p:nvSpPr>
          <p:spPr bwMode="auto">
            <a:xfrm rot="10800000">
              <a:off x="780" y="1076"/>
              <a:ext cx="2313" cy="1575"/>
            </a:xfrm>
            <a:custGeom>
              <a:avLst/>
              <a:gdLst>
                <a:gd name="T0" fmla="*/ 0 w 2358"/>
                <a:gd name="T1" fmla="*/ 11326 h 816"/>
                <a:gd name="T2" fmla="*/ 1217 w 2358"/>
                <a:gd name="T3" fmla="*/ 0 h 816"/>
                <a:gd name="T4" fmla="*/ 2184 w 2358"/>
                <a:gd name="T5" fmla="*/ 11326 h 816"/>
                <a:gd name="T6" fmla="*/ 0 w 2358"/>
                <a:gd name="T7" fmla="*/ 11326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58"/>
                <a:gd name="T13" fmla="*/ 0 h 816"/>
                <a:gd name="T14" fmla="*/ 2358 w 235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58" h="816">
                  <a:moveTo>
                    <a:pt x="0" y="816"/>
                  </a:moveTo>
                  <a:lnTo>
                    <a:pt x="1315" y="0"/>
                  </a:lnTo>
                  <a:lnTo>
                    <a:pt x="2358" y="816"/>
                  </a:lnTo>
                  <a:lnTo>
                    <a:pt x="0" y="8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99">
                    <a:alpha val="78998"/>
                  </a:srgbClr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6"/>
            <p:cNvSpPr>
              <a:spLocks/>
            </p:cNvSpPr>
            <p:nvPr/>
          </p:nvSpPr>
          <p:spPr bwMode="auto">
            <a:xfrm rot="10800000">
              <a:off x="3813" y="1076"/>
              <a:ext cx="1350" cy="1035"/>
            </a:xfrm>
            <a:custGeom>
              <a:avLst/>
              <a:gdLst>
                <a:gd name="T0" fmla="*/ 0 w 2358"/>
                <a:gd name="T1" fmla="*/ 2112 h 816"/>
                <a:gd name="T2" fmla="*/ 141 w 2358"/>
                <a:gd name="T3" fmla="*/ 0 h 816"/>
                <a:gd name="T4" fmla="*/ 254 w 2358"/>
                <a:gd name="T5" fmla="*/ 2112 h 816"/>
                <a:gd name="T6" fmla="*/ 0 w 2358"/>
                <a:gd name="T7" fmla="*/ 2112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58"/>
                <a:gd name="T13" fmla="*/ 0 h 816"/>
                <a:gd name="T14" fmla="*/ 2358 w 235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58" h="816">
                  <a:moveTo>
                    <a:pt x="0" y="816"/>
                  </a:moveTo>
                  <a:lnTo>
                    <a:pt x="1315" y="0"/>
                  </a:lnTo>
                  <a:lnTo>
                    <a:pt x="2358" y="816"/>
                  </a:lnTo>
                  <a:lnTo>
                    <a:pt x="0" y="816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5000"/>
                  </a:schemeClr>
                </a:gs>
                <a:gs pos="100000">
                  <a:srgbClr val="FFFF66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9" name="Text Box 13"/>
          <p:cNvSpPr txBox="1">
            <a:spLocks noChangeArrowheads="1"/>
          </p:cNvSpPr>
          <p:nvPr/>
        </p:nvSpPr>
        <p:spPr bwMode="auto">
          <a:xfrm>
            <a:off x="0" y="428625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30" name="Text Box 14"/>
          <p:cNvSpPr txBox="1">
            <a:spLocks noChangeArrowheads="1"/>
          </p:cNvSpPr>
          <p:nvPr/>
        </p:nvSpPr>
        <p:spPr bwMode="auto">
          <a:xfrm>
            <a:off x="1143000" y="21431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031" name="Text Box 15"/>
          <p:cNvSpPr txBox="1">
            <a:spLocks noChangeArrowheads="1"/>
          </p:cNvSpPr>
          <p:nvPr/>
        </p:nvSpPr>
        <p:spPr bwMode="auto">
          <a:xfrm>
            <a:off x="2357438" y="4286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32" name="Text Box 16"/>
          <p:cNvSpPr txBox="1">
            <a:spLocks noChangeArrowheads="1"/>
          </p:cNvSpPr>
          <p:nvPr/>
        </p:nvSpPr>
        <p:spPr bwMode="auto">
          <a:xfrm>
            <a:off x="7358063" y="40005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033" name="Text Box 17"/>
          <p:cNvSpPr txBox="1">
            <a:spLocks noChangeArrowheads="1"/>
          </p:cNvSpPr>
          <p:nvPr/>
        </p:nvSpPr>
        <p:spPr bwMode="auto">
          <a:xfrm>
            <a:off x="3143250" y="4214813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1034" name="Arc 20"/>
          <p:cNvSpPr>
            <a:spLocks/>
          </p:cNvSpPr>
          <p:nvPr/>
        </p:nvSpPr>
        <p:spPr bwMode="auto">
          <a:xfrm rot="669377">
            <a:off x="3968750" y="3956050"/>
            <a:ext cx="319088" cy="433388"/>
          </a:xfrm>
          <a:custGeom>
            <a:avLst/>
            <a:gdLst>
              <a:gd name="T0" fmla="*/ 0 w 24070"/>
              <a:gd name="T1" fmla="*/ 2147483647 h 21600"/>
              <a:gd name="T2" fmla="*/ 2147483647 w 24070"/>
              <a:gd name="T3" fmla="*/ 2147483647 h 21600"/>
              <a:gd name="T4" fmla="*/ 2147483647 w 24070"/>
              <a:gd name="T5" fmla="*/ 2147483647 h 21600"/>
              <a:gd name="T6" fmla="*/ 0 60000 65536"/>
              <a:gd name="T7" fmla="*/ 0 60000 65536"/>
              <a:gd name="T8" fmla="*/ 0 60000 65536"/>
              <a:gd name="T9" fmla="*/ 0 w 24070"/>
              <a:gd name="T10" fmla="*/ 0 h 21600"/>
              <a:gd name="T11" fmla="*/ 24070 w 24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70" h="21600" fill="none" extrusionOk="0">
                <a:moveTo>
                  <a:pt x="0" y="150"/>
                </a:moveTo>
                <a:cubicBezTo>
                  <a:pt x="844" y="50"/>
                  <a:pt x="1694" y="-1"/>
                  <a:pt x="2545" y="0"/>
                </a:cubicBezTo>
                <a:cubicBezTo>
                  <a:pt x="13776" y="0"/>
                  <a:pt x="23134" y="8608"/>
                  <a:pt x="24069" y="19801"/>
                </a:cubicBezTo>
              </a:path>
              <a:path w="24070" h="21600" stroke="0" extrusionOk="0">
                <a:moveTo>
                  <a:pt x="0" y="150"/>
                </a:moveTo>
                <a:cubicBezTo>
                  <a:pt x="844" y="50"/>
                  <a:pt x="1694" y="-1"/>
                  <a:pt x="2545" y="0"/>
                </a:cubicBezTo>
                <a:cubicBezTo>
                  <a:pt x="13776" y="0"/>
                  <a:pt x="23134" y="8608"/>
                  <a:pt x="24069" y="19801"/>
                </a:cubicBezTo>
                <a:lnTo>
                  <a:pt x="2545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5" name="Group 22"/>
          <p:cNvGrpSpPr>
            <a:grpSpLocks/>
          </p:cNvGrpSpPr>
          <p:nvPr/>
        </p:nvGrpSpPr>
        <p:grpSpPr bwMode="auto">
          <a:xfrm>
            <a:off x="3924300" y="4941888"/>
            <a:ext cx="4537075" cy="795337"/>
            <a:chOff x="2472" y="3158"/>
            <a:chExt cx="2858" cy="501"/>
          </a:xfrm>
        </p:grpSpPr>
        <p:sp>
          <p:nvSpPr>
            <p:cNvPr id="1044" name="Line 23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5" name="Group 24"/>
            <p:cNvGrpSpPr>
              <a:grpSpLocks/>
            </p:cNvGrpSpPr>
            <p:nvPr/>
          </p:nvGrpSpPr>
          <p:grpSpPr bwMode="auto">
            <a:xfrm>
              <a:off x="2567" y="3249"/>
              <a:ext cx="2761" cy="410"/>
              <a:chOff x="2869" y="3385"/>
              <a:chExt cx="2761" cy="410"/>
            </a:xfrm>
          </p:grpSpPr>
          <p:sp>
            <p:nvSpPr>
              <p:cNvPr id="1046" name="Text Box 25"/>
              <p:cNvSpPr txBox="1">
                <a:spLocks noChangeArrowheads="1"/>
              </p:cNvSpPr>
              <p:nvPr/>
            </p:nvSpPr>
            <p:spPr bwMode="auto">
              <a:xfrm>
                <a:off x="2869" y="3437"/>
                <a:ext cx="1281" cy="327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000000"/>
                    </a:solidFill>
                  </a:rPr>
                  <a:t>Доказать:</a:t>
                </a:r>
                <a:r>
                  <a:rPr lang="ru-RU" sz="2800" b="1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</a:p>
            </p:txBody>
          </p:sp>
          <p:graphicFrame>
            <p:nvGraphicFramePr>
              <p:cNvPr id="1026" name="Object 26"/>
              <p:cNvGraphicFramePr>
                <a:graphicFrameLocks noChangeAspect="1"/>
              </p:cNvGraphicFramePr>
              <p:nvPr/>
            </p:nvGraphicFramePr>
            <p:xfrm>
              <a:off x="4241" y="3385"/>
              <a:ext cx="408" cy="377"/>
            </p:xfrm>
            <a:graphic>
              <a:graphicData uri="http://schemas.openxmlformats.org/presentationml/2006/ole">
                <p:oleObj spid="_x0000_s1026" name="Формула" r:id="rId3" imgW="164880" imgH="152280" progId="Equation.3">
                  <p:embed/>
                </p:oleObj>
              </a:graphicData>
            </a:graphic>
          </p:graphicFrame>
          <p:sp>
            <p:nvSpPr>
              <p:cNvPr id="1047" name="Rectangle 27"/>
              <p:cNvSpPr>
                <a:spLocks noChangeArrowheads="1"/>
              </p:cNvSpPr>
              <p:nvPr/>
            </p:nvSpPr>
            <p:spPr bwMode="auto">
              <a:xfrm>
                <a:off x="4558" y="3430"/>
                <a:ext cx="68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0000"/>
                    </a:solidFill>
                  </a:rPr>
                  <a:t>Д</a:t>
                </a:r>
                <a:r>
                  <a:rPr lang="en-US" sz="3200" b="1" dirty="0" smtClean="0">
                    <a:solidFill>
                      <a:srgbClr val="000000"/>
                    </a:solidFill>
                  </a:rPr>
                  <a:t>  </a:t>
                </a:r>
                <a:r>
                  <a:rPr lang="ru-RU" sz="3200" b="1" dirty="0" smtClean="0">
                    <a:solidFill>
                      <a:srgbClr val="000000"/>
                    </a:solidFill>
                  </a:rPr>
                  <a:t>=</a:t>
                </a:r>
                <a:endParaRPr lang="ru-RU" sz="3200" b="1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8" name="Group 28"/>
              <p:cNvGrpSpPr>
                <a:grpSpLocks/>
              </p:cNvGrpSpPr>
              <p:nvPr/>
            </p:nvGrpSpPr>
            <p:grpSpPr bwMode="auto">
              <a:xfrm>
                <a:off x="5012" y="3385"/>
                <a:ext cx="618" cy="410"/>
                <a:chOff x="1474" y="3294"/>
                <a:chExt cx="618" cy="410"/>
              </a:xfrm>
            </p:grpSpPr>
            <p:graphicFrame>
              <p:nvGraphicFramePr>
                <p:cNvPr id="1027" name="Object 29"/>
                <p:cNvGraphicFramePr>
                  <a:graphicFrameLocks noChangeAspect="1"/>
                </p:cNvGraphicFramePr>
                <p:nvPr/>
              </p:nvGraphicFramePr>
              <p:xfrm>
                <a:off x="1474" y="3294"/>
                <a:ext cx="408" cy="377"/>
              </p:xfrm>
              <a:graphic>
                <a:graphicData uri="http://schemas.openxmlformats.org/presentationml/2006/ole">
                  <p:oleObj spid="_x0000_s1027" name="Формула" r:id="rId4" imgW="164880" imgH="152280" progId="Equation.3">
                    <p:embed/>
                  </p:oleObj>
                </a:graphicData>
              </a:graphic>
            </p:graphicFrame>
            <p:sp>
              <p:nvSpPr>
                <p:cNvPr id="1049" name="Rectangle 30"/>
                <p:cNvSpPr>
                  <a:spLocks noChangeArrowheads="1"/>
                </p:cNvSpPr>
                <p:nvPr/>
              </p:nvSpPr>
              <p:spPr bwMode="auto">
                <a:xfrm>
                  <a:off x="1791" y="3339"/>
                  <a:ext cx="301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3200" b="1">
                      <a:solidFill>
                        <a:srgbClr val="000000"/>
                      </a:solidFill>
                    </a:rPr>
                    <a:t>С</a:t>
                  </a:r>
                </a:p>
              </p:txBody>
            </p:sp>
          </p:grpSp>
        </p:grpSp>
      </p:grpSp>
      <p:sp>
        <p:nvSpPr>
          <p:cNvPr id="1036" name="AutoShape 3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Text Box 32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</a:t>
            </a:r>
          </a:p>
        </p:txBody>
      </p:sp>
      <p:sp>
        <p:nvSpPr>
          <p:cNvPr id="1038" name="Arc 20"/>
          <p:cNvSpPr>
            <a:spLocks/>
          </p:cNvSpPr>
          <p:nvPr/>
        </p:nvSpPr>
        <p:spPr bwMode="auto">
          <a:xfrm rot="669377">
            <a:off x="609600" y="3956050"/>
            <a:ext cx="319088" cy="433388"/>
          </a:xfrm>
          <a:custGeom>
            <a:avLst/>
            <a:gdLst>
              <a:gd name="T0" fmla="*/ 0 w 24070"/>
              <a:gd name="T1" fmla="*/ 2147483647 h 21600"/>
              <a:gd name="T2" fmla="*/ 2147483647 w 24070"/>
              <a:gd name="T3" fmla="*/ 2147483647 h 21600"/>
              <a:gd name="T4" fmla="*/ 2147483647 w 24070"/>
              <a:gd name="T5" fmla="*/ 2147483647 h 21600"/>
              <a:gd name="T6" fmla="*/ 0 60000 65536"/>
              <a:gd name="T7" fmla="*/ 0 60000 65536"/>
              <a:gd name="T8" fmla="*/ 0 60000 65536"/>
              <a:gd name="T9" fmla="*/ 0 w 24070"/>
              <a:gd name="T10" fmla="*/ 0 h 21600"/>
              <a:gd name="T11" fmla="*/ 24070 w 24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70" h="21600" fill="none" extrusionOk="0">
                <a:moveTo>
                  <a:pt x="0" y="150"/>
                </a:moveTo>
                <a:cubicBezTo>
                  <a:pt x="844" y="50"/>
                  <a:pt x="1694" y="-1"/>
                  <a:pt x="2545" y="0"/>
                </a:cubicBezTo>
                <a:cubicBezTo>
                  <a:pt x="13776" y="0"/>
                  <a:pt x="23134" y="8608"/>
                  <a:pt x="24069" y="19801"/>
                </a:cubicBezTo>
              </a:path>
              <a:path w="24070" h="21600" stroke="0" extrusionOk="0">
                <a:moveTo>
                  <a:pt x="0" y="150"/>
                </a:moveTo>
                <a:cubicBezTo>
                  <a:pt x="844" y="50"/>
                  <a:pt x="1694" y="-1"/>
                  <a:pt x="2545" y="0"/>
                </a:cubicBezTo>
                <a:cubicBezTo>
                  <a:pt x="13776" y="0"/>
                  <a:pt x="23134" y="8608"/>
                  <a:pt x="24069" y="19801"/>
                </a:cubicBezTo>
                <a:lnTo>
                  <a:pt x="2545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428625" y="2857500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4000500" y="2500313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041" name="Text Box 15"/>
          <p:cNvSpPr txBox="1">
            <a:spLocks noChangeArrowheads="1"/>
          </p:cNvSpPr>
          <p:nvPr/>
        </p:nvSpPr>
        <p:spPr bwMode="auto">
          <a:xfrm>
            <a:off x="1143000" y="4286250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042" name="Text Box 15"/>
          <p:cNvSpPr txBox="1">
            <a:spLocks noChangeArrowheads="1"/>
          </p:cNvSpPr>
          <p:nvPr/>
        </p:nvSpPr>
        <p:spPr bwMode="auto">
          <a:xfrm>
            <a:off x="4929188" y="4286250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34</a:t>
            </a:r>
          </a:p>
        </p:txBody>
      </p:sp>
      <p:sp>
        <p:nvSpPr>
          <p:cNvPr id="1043" name="Text Box 17"/>
          <p:cNvSpPr txBox="1">
            <a:spLocks noChangeArrowheads="1"/>
          </p:cNvSpPr>
          <p:nvPr/>
        </p:nvSpPr>
        <p:spPr bwMode="auto">
          <a:xfrm>
            <a:off x="5429250" y="1285875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2"/>
          <p:cNvGrpSpPr>
            <a:grpSpLocks/>
          </p:cNvGrpSpPr>
          <p:nvPr/>
        </p:nvGrpSpPr>
        <p:grpSpPr bwMode="auto">
          <a:xfrm>
            <a:off x="857250" y="642938"/>
            <a:ext cx="5805488" cy="5030787"/>
            <a:chOff x="1111" y="0"/>
            <a:chExt cx="3657" cy="3169"/>
          </a:xfrm>
        </p:grpSpPr>
        <p:sp>
          <p:nvSpPr>
            <p:cNvPr id="2" name="Freeform 4"/>
            <p:cNvSpPr>
              <a:spLocks/>
            </p:cNvSpPr>
            <p:nvPr/>
          </p:nvSpPr>
          <p:spPr bwMode="auto">
            <a:xfrm flipH="1">
              <a:off x="2956" y="0"/>
              <a:ext cx="1080" cy="1665"/>
            </a:xfrm>
            <a:custGeom>
              <a:avLst/>
              <a:gdLst>
                <a:gd name="T0" fmla="*/ 0 w 1497"/>
                <a:gd name="T1" fmla="*/ 2314 h 2314"/>
                <a:gd name="T2" fmla="*/ 1497 w 1497"/>
                <a:gd name="T3" fmla="*/ 0 h 2314"/>
                <a:gd name="T4" fmla="*/ 1497 w 1497"/>
                <a:gd name="T5" fmla="*/ 1679 h 2314"/>
                <a:gd name="T6" fmla="*/ 0 w 1497"/>
                <a:gd name="T7" fmla="*/ 2314 h 2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97"/>
                <a:gd name="T13" fmla="*/ 0 h 2314"/>
                <a:gd name="T14" fmla="*/ 1497 w 1497"/>
                <a:gd name="T15" fmla="*/ 2314 h 2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97" h="2314">
                  <a:moveTo>
                    <a:pt x="0" y="2314"/>
                  </a:moveTo>
                  <a:lnTo>
                    <a:pt x="1497" y="0"/>
                  </a:lnTo>
                  <a:lnTo>
                    <a:pt x="1497" y="1679"/>
                  </a:lnTo>
                  <a:lnTo>
                    <a:pt x="0" y="231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CFFFF">
                    <a:shade val="30000"/>
                    <a:satMod val="115000"/>
                  </a:srgbClr>
                </a:gs>
                <a:gs pos="50000">
                  <a:srgbClr val="CCFFFF">
                    <a:shade val="67500"/>
                    <a:satMod val="115000"/>
                  </a:srgbClr>
                </a:gs>
                <a:gs pos="100000">
                  <a:srgbClr val="CCFFFF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38100">
              <a:solidFill>
                <a:srgbClr val="000000"/>
              </a:solidFill>
              <a:round/>
              <a:headEnd/>
              <a:tailEnd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98" name="Freeform 5"/>
            <p:cNvSpPr>
              <a:spLocks/>
            </p:cNvSpPr>
            <p:nvPr/>
          </p:nvSpPr>
          <p:spPr bwMode="auto">
            <a:xfrm>
              <a:off x="1471" y="855"/>
              <a:ext cx="1497" cy="2314"/>
            </a:xfrm>
            <a:custGeom>
              <a:avLst/>
              <a:gdLst>
                <a:gd name="T0" fmla="*/ 0 w 1497"/>
                <a:gd name="T1" fmla="*/ 2314 h 2314"/>
                <a:gd name="T2" fmla="*/ 1497 w 1497"/>
                <a:gd name="T3" fmla="*/ 0 h 2314"/>
                <a:gd name="T4" fmla="*/ 1497 w 1497"/>
                <a:gd name="T5" fmla="*/ 1679 h 2314"/>
                <a:gd name="T6" fmla="*/ 0 w 1497"/>
                <a:gd name="T7" fmla="*/ 2314 h 2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97"/>
                <a:gd name="T13" fmla="*/ 0 h 2314"/>
                <a:gd name="T14" fmla="*/ 1497 w 1497"/>
                <a:gd name="T15" fmla="*/ 2314 h 2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97" h="2314">
                  <a:moveTo>
                    <a:pt x="0" y="2314"/>
                  </a:moveTo>
                  <a:lnTo>
                    <a:pt x="1497" y="0"/>
                  </a:lnTo>
                  <a:lnTo>
                    <a:pt x="1497" y="1679"/>
                  </a:lnTo>
                  <a:lnTo>
                    <a:pt x="0" y="2314"/>
                  </a:ln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chemeClr val="bg1"/>
                </a:gs>
              </a:gsLst>
              <a:lin ang="189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Arc 6"/>
            <p:cNvSpPr>
              <a:spLocks/>
            </p:cNvSpPr>
            <p:nvPr/>
          </p:nvSpPr>
          <p:spPr bwMode="auto">
            <a:xfrm rot="-5994102">
              <a:off x="3745" y="1391"/>
              <a:ext cx="110" cy="141"/>
            </a:xfrm>
            <a:custGeom>
              <a:avLst/>
              <a:gdLst>
                <a:gd name="T0" fmla="*/ 0 w 21600"/>
                <a:gd name="T1" fmla="*/ 0 h 24250"/>
                <a:gd name="T2" fmla="*/ 0 w 21600"/>
                <a:gd name="T3" fmla="*/ 0 h 24250"/>
                <a:gd name="T4" fmla="*/ 0 w 21600"/>
                <a:gd name="T5" fmla="*/ 0 h 2425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250"/>
                <a:gd name="T11" fmla="*/ 21600 w 21600"/>
                <a:gd name="T12" fmla="*/ 24250 h 24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2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5"/>
                    <a:pt x="21545" y="23370"/>
                    <a:pt x="21436" y="24249"/>
                  </a:cubicBezTo>
                </a:path>
                <a:path w="21600" h="242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5"/>
                    <a:pt x="21545" y="23370"/>
                    <a:pt x="21436" y="242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0" name="Arc 7"/>
            <p:cNvSpPr>
              <a:spLocks/>
            </p:cNvSpPr>
            <p:nvPr/>
          </p:nvSpPr>
          <p:spPr bwMode="auto">
            <a:xfrm rot="5646081" flipH="1">
              <a:off x="1733" y="2752"/>
              <a:ext cx="210" cy="210"/>
            </a:xfrm>
            <a:custGeom>
              <a:avLst/>
              <a:gdLst>
                <a:gd name="T0" fmla="*/ 0 w 21600"/>
                <a:gd name="T1" fmla="*/ 0 h 24245"/>
                <a:gd name="T2" fmla="*/ 0 w 21600"/>
                <a:gd name="T3" fmla="*/ 0 h 24245"/>
                <a:gd name="T4" fmla="*/ 0 w 21600"/>
                <a:gd name="T5" fmla="*/ 0 h 2424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245"/>
                <a:gd name="T11" fmla="*/ 21600 w 21600"/>
                <a:gd name="T12" fmla="*/ 24245 h 242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24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4"/>
                    <a:pt x="21545" y="23367"/>
                    <a:pt x="21437" y="24245"/>
                  </a:cubicBezTo>
                </a:path>
                <a:path w="21600" h="2424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4"/>
                    <a:pt x="21545" y="23367"/>
                    <a:pt x="21437" y="2424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1" name="Arc 9"/>
            <p:cNvSpPr>
              <a:spLocks/>
            </p:cNvSpPr>
            <p:nvPr/>
          </p:nvSpPr>
          <p:spPr bwMode="auto">
            <a:xfrm rot="-6563101">
              <a:off x="3600" y="1250"/>
              <a:ext cx="153" cy="2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2" name="Arc 10"/>
            <p:cNvSpPr>
              <a:spLocks/>
            </p:cNvSpPr>
            <p:nvPr/>
          </p:nvSpPr>
          <p:spPr bwMode="auto">
            <a:xfrm rot="5400000" flipH="1">
              <a:off x="1809" y="2678"/>
              <a:ext cx="270" cy="225"/>
            </a:xfrm>
            <a:custGeom>
              <a:avLst/>
              <a:gdLst>
                <a:gd name="T0" fmla="*/ 0 w 22760"/>
                <a:gd name="T1" fmla="*/ 0 h 21600"/>
                <a:gd name="T2" fmla="*/ 0 w 22760"/>
                <a:gd name="T3" fmla="*/ 0 h 21600"/>
                <a:gd name="T4" fmla="*/ 0 w 22760"/>
                <a:gd name="T5" fmla="*/ 0 h 21600"/>
                <a:gd name="T6" fmla="*/ 0 60000 65536"/>
                <a:gd name="T7" fmla="*/ 0 60000 65536"/>
                <a:gd name="T8" fmla="*/ 0 60000 65536"/>
                <a:gd name="T9" fmla="*/ 0 w 22760"/>
                <a:gd name="T10" fmla="*/ 0 h 21600"/>
                <a:gd name="T11" fmla="*/ 22760 w 2276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60" h="21600" fill="none" extrusionOk="0">
                  <a:moveTo>
                    <a:pt x="0" y="31"/>
                  </a:moveTo>
                  <a:cubicBezTo>
                    <a:pt x="386" y="10"/>
                    <a:pt x="773" y="-1"/>
                    <a:pt x="1160" y="0"/>
                  </a:cubicBezTo>
                  <a:cubicBezTo>
                    <a:pt x="13089" y="0"/>
                    <a:pt x="22760" y="9670"/>
                    <a:pt x="22760" y="21600"/>
                  </a:cubicBezTo>
                </a:path>
                <a:path w="22760" h="21600" stroke="0" extrusionOk="0">
                  <a:moveTo>
                    <a:pt x="0" y="31"/>
                  </a:moveTo>
                  <a:cubicBezTo>
                    <a:pt x="386" y="10"/>
                    <a:pt x="773" y="-1"/>
                    <a:pt x="1160" y="0"/>
                  </a:cubicBezTo>
                  <a:cubicBezTo>
                    <a:pt x="13089" y="0"/>
                    <a:pt x="22760" y="9670"/>
                    <a:pt x="22760" y="21600"/>
                  </a:cubicBezTo>
                  <a:lnTo>
                    <a:pt x="116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3" name="Text Box 13"/>
            <p:cNvSpPr txBox="1">
              <a:spLocks noChangeArrowheads="1"/>
            </p:cNvSpPr>
            <p:nvPr/>
          </p:nvSpPr>
          <p:spPr bwMode="auto">
            <a:xfrm>
              <a:off x="1111" y="279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20504" name="Text Box 14"/>
            <p:cNvSpPr txBox="1">
              <a:spLocks noChangeArrowheads="1"/>
            </p:cNvSpPr>
            <p:nvPr/>
          </p:nvSpPr>
          <p:spPr bwMode="auto">
            <a:xfrm>
              <a:off x="2596" y="63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20505" name="Text Box 15"/>
            <p:cNvSpPr txBox="1">
              <a:spLocks noChangeArrowheads="1"/>
            </p:cNvSpPr>
            <p:nvPr/>
          </p:nvSpPr>
          <p:spPr bwMode="auto">
            <a:xfrm>
              <a:off x="4467" y="2568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  <p:sp>
          <p:nvSpPr>
            <p:cNvPr id="20506" name="Text Box 16"/>
            <p:cNvSpPr txBox="1">
              <a:spLocks noChangeArrowheads="1"/>
            </p:cNvSpPr>
            <p:nvPr/>
          </p:nvSpPr>
          <p:spPr bwMode="auto">
            <a:xfrm>
              <a:off x="2956" y="2295"/>
              <a:ext cx="31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О</a:t>
              </a:r>
            </a:p>
          </p:txBody>
        </p:sp>
      </p:grpSp>
      <p:grpSp>
        <p:nvGrpSpPr>
          <p:cNvPr id="20483" name="Group 18"/>
          <p:cNvGrpSpPr>
            <a:grpSpLocks/>
          </p:cNvGrpSpPr>
          <p:nvPr/>
        </p:nvGrpSpPr>
        <p:grpSpPr bwMode="auto">
          <a:xfrm>
            <a:off x="4787900" y="5157786"/>
            <a:ext cx="3887788" cy="936624"/>
            <a:chOff x="2381" y="3294"/>
            <a:chExt cx="2449" cy="590"/>
          </a:xfrm>
        </p:grpSpPr>
        <p:sp>
          <p:nvSpPr>
            <p:cNvPr id="20493" name="Text Box 19"/>
            <p:cNvSpPr txBox="1">
              <a:spLocks noChangeArrowheads="1"/>
            </p:cNvSpPr>
            <p:nvPr/>
          </p:nvSpPr>
          <p:spPr bwMode="auto">
            <a:xfrm>
              <a:off x="2490" y="3477"/>
              <a:ext cx="1718" cy="40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 dirty="0">
                  <a:solidFill>
                    <a:srgbClr val="000000"/>
                  </a:solidFill>
                </a:rPr>
                <a:t>Найти: </a:t>
              </a:r>
              <a:r>
                <a:rPr lang="ru-RU" sz="2800" b="1" dirty="0" smtClean="0">
                  <a:solidFill>
                    <a:srgbClr val="0070C0"/>
                  </a:solidFill>
                </a:rPr>
                <a:t>ВО</a:t>
              </a:r>
              <a:r>
                <a:rPr lang="ru-RU" sz="3600" b="1" dirty="0" smtClean="0">
                  <a:solidFill>
                    <a:srgbClr val="0070C0"/>
                  </a:solidFill>
                </a:rPr>
                <a:t> :</a:t>
              </a:r>
              <a:r>
                <a:rPr lang="ru-RU" sz="2800" b="1" dirty="0" smtClean="0">
                  <a:solidFill>
                    <a:srgbClr val="0070C0"/>
                  </a:solidFill>
                </a:rPr>
                <a:t> </a:t>
              </a:r>
              <a:r>
                <a:rPr lang="ru-RU" sz="2800" b="1" dirty="0">
                  <a:solidFill>
                    <a:srgbClr val="0070C0"/>
                  </a:solidFill>
                </a:rPr>
                <a:t>ДЕ</a:t>
              </a:r>
            </a:p>
          </p:txBody>
        </p:sp>
        <p:sp>
          <p:nvSpPr>
            <p:cNvPr id="20494" name="Line 20"/>
            <p:cNvSpPr>
              <a:spLocks noChangeShapeType="1"/>
            </p:cNvSpPr>
            <p:nvPr/>
          </p:nvSpPr>
          <p:spPr bwMode="auto">
            <a:xfrm>
              <a:off x="2381" y="3294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4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Text Box 23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2</a:t>
            </a:r>
          </a:p>
        </p:txBody>
      </p:sp>
      <p:sp>
        <p:nvSpPr>
          <p:cNvPr id="20486" name="Text Box 14"/>
          <p:cNvSpPr txBox="1">
            <a:spLocks noChangeArrowheads="1"/>
          </p:cNvSpPr>
          <p:nvPr/>
        </p:nvSpPr>
        <p:spPr bwMode="auto">
          <a:xfrm>
            <a:off x="3857625" y="214313"/>
            <a:ext cx="476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20487" name="Text Box 14"/>
          <p:cNvSpPr txBox="1">
            <a:spLocks noChangeArrowheads="1"/>
          </p:cNvSpPr>
          <p:nvPr/>
        </p:nvSpPr>
        <p:spPr bwMode="auto">
          <a:xfrm>
            <a:off x="5572125" y="2928938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20488" name="Text Box 14"/>
          <p:cNvSpPr txBox="1">
            <a:spLocks noChangeArrowheads="1"/>
          </p:cNvSpPr>
          <p:nvPr/>
        </p:nvSpPr>
        <p:spPr bwMode="auto">
          <a:xfrm>
            <a:off x="1857375" y="3429000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4500563" y="1500188"/>
            <a:ext cx="617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0490" name="Text Box 14"/>
          <p:cNvSpPr txBox="1">
            <a:spLocks noChangeArrowheads="1"/>
          </p:cNvSpPr>
          <p:nvPr/>
        </p:nvSpPr>
        <p:spPr bwMode="auto">
          <a:xfrm>
            <a:off x="2643188" y="5000625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0491" name="Text Box 14"/>
          <p:cNvSpPr txBox="1">
            <a:spLocks noChangeArrowheads="1"/>
          </p:cNvSpPr>
          <p:nvPr/>
        </p:nvSpPr>
        <p:spPr bwMode="auto">
          <a:xfrm>
            <a:off x="4429125" y="28575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3786188" y="2571750"/>
            <a:ext cx="458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214313" y="1857375"/>
            <a:ext cx="4824412" cy="2232025"/>
          </a:xfrm>
          <a:prstGeom prst="parallelogram">
            <a:avLst>
              <a:gd name="adj" fmla="val 58652"/>
            </a:avLst>
          </a:prstGeom>
          <a:gradFill rotWithShape="1">
            <a:gsLst>
              <a:gs pos="0">
                <a:schemeClr val="bg1"/>
              </a:gs>
              <a:gs pos="50000">
                <a:srgbClr val="FFFF66">
                  <a:alpha val="62000"/>
                </a:srgbClr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 flipV="1">
            <a:off x="1643063" y="1857375"/>
            <a:ext cx="4824412" cy="22320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Rectangle 15"/>
          <p:cNvSpPr>
            <a:spLocks noChangeArrowheads="1"/>
          </p:cNvSpPr>
          <p:nvPr/>
        </p:nvSpPr>
        <p:spPr bwMode="auto">
          <a:xfrm>
            <a:off x="0" y="41433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21509" name="Rectangle 16"/>
          <p:cNvSpPr>
            <a:spLocks noChangeArrowheads="1"/>
          </p:cNvSpPr>
          <p:nvPr/>
        </p:nvSpPr>
        <p:spPr bwMode="auto">
          <a:xfrm>
            <a:off x="3643313" y="4071938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21510" name="Rectangle 17"/>
          <p:cNvSpPr>
            <a:spLocks noChangeArrowheads="1"/>
          </p:cNvSpPr>
          <p:nvPr/>
        </p:nvSpPr>
        <p:spPr bwMode="auto">
          <a:xfrm>
            <a:off x="4786313" y="1214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21511" name="Rectangle 18"/>
          <p:cNvSpPr>
            <a:spLocks noChangeArrowheads="1"/>
          </p:cNvSpPr>
          <p:nvPr/>
        </p:nvSpPr>
        <p:spPr bwMode="auto">
          <a:xfrm>
            <a:off x="1428750" y="12858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grpSp>
        <p:nvGrpSpPr>
          <p:cNvPr id="21512" name="Group 19"/>
          <p:cNvGrpSpPr>
            <a:grpSpLocks/>
          </p:cNvGrpSpPr>
          <p:nvPr/>
        </p:nvGrpSpPr>
        <p:grpSpPr bwMode="auto">
          <a:xfrm>
            <a:off x="3000375" y="5357813"/>
            <a:ext cx="5462588" cy="809625"/>
            <a:chOff x="1389" y="3294"/>
            <a:chExt cx="3441" cy="510"/>
          </a:xfrm>
        </p:grpSpPr>
        <p:sp>
          <p:nvSpPr>
            <p:cNvPr id="21525" name="Text Box 20"/>
            <p:cNvSpPr txBox="1">
              <a:spLocks noChangeArrowheads="1"/>
            </p:cNvSpPr>
            <p:nvPr/>
          </p:nvSpPr>
          <p:spPr bwMode="auto">
            <a:xfrm>
              <a:off x="1389" y="3474"/>
              <a:ext cx="3026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 dirty="0">
                  <a:solidFill>
                    <a:srgbClr val="000000"/>
                  </a:solidFill>
                </a:rPr>
                <a:t>Доказать:    </a:t>
              </a:r>
              <a:r>
                <a:rPr lang="ru-RU" sz="2800" b="1" dirty="0" smtClean="0">
                  <a:solidFill>
                    <a:srgbClr val="000000"/>
                  </a:solidFill>
                </a:rPr>
                <a:t>  РОД </a:t>
              </a:r>
              <a:r>
                <a:rPr lang="ru-RU" sz="28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~    </a:t>
              </a:r>
              <a:r>
                <a:rPr lang="ru-RU" sz="28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ЕОС</a:t>
              </a:r>
              <a:endParaRPr lang="ru-RU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21526" name="Line 21"/>
            <p:cNvSpPr>
              <a:spLocks noChangeShapeType="1"/>
            </p:cNvSpPr>
            <p:nvPr/>
          </p:nvSpPr>
          <p:spPr bwMode="auto">
            <a:xfrm>
              <a:off x="2381" y="3294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3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4" name="Text Box 24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3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>
            <a:off x="5000625" y="1857375"/>
            <a:ext cx="3071813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516" name="Rectangle 17"/>
          <p:cNvSpPr>
            <a:spLocks noChangeArrowheads="1"/>
          </p:cNvSpPr>
          <p:nvPr/>
        </p:nvSpPr>
        <p:spPr bwMode="auto">
          <a:xfrm>
            <a:off x="6429375" y="1285875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Е</a:t>
            </a:r>
          </a:p>
        </p:txBody>
      </p:sp>
      <p:sp>
        <p:nvSpPr>
          <p:cNvPr id="21517" name="Rectangle 17"/>
          <p:cNvSpPr>
            <a:spLocks noChangeArrowheads="1"/>
          </p:cNvSpPr>
          <p:nvPr/>
        </p:nvSpPr>
        <p:spPr bwMode="auto">
          <a:xfrm>
            <a:off x="4500563" y="2714625"/>
            <a:ext cx="503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21518" name="Rectangle 17"/>
          <p:cNvSpPr>
            <a:spLocks noChangeArrowheads="1"/>
          </p:cNvSpPr>
          <p:nvPr/>
        </p:nvSpPr>
        <p:spPr bwMode="auto">
          <a:xfrm>
            <a:off x="4286250" y="20002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1519" name="Rectangle 17"/>
          <p:cNvSpPr>
            <a:spLocks noChangeArrowheads="1"/>
          </p:cNvSpPr>
          <p:nvPr/>
        </p:nvSpPr>
        <p:spPr bwMode="auto">
          <a:xfrm>
            <a:off x="3929063" y="3357563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5572125" y="128587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2714625" y="407193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1357313" y="4071938"/>
            <a:ext cx="458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28" name="Равнобедренный треугольник 27"/>
          <p:cNvSpPr/>
          <p:nvPr/>
        </p:nvSpPr>
        <p:spPr bwMode="auto">
          <a:xfrm>
            <a:off x="5072063" y="5857875"/>
            <a:ext cx="214312" cy="214313"/>
          </a:xfrm>
          <a:prstGeom prst="triangl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 bwMode="auto">
          <a:xfrm>
            <a:off x="6500813" y="5857875"/>
            <a:ext cx="214312" cy="214313"/>
          </a:xfrm>
          <a:prstGeom prst="triangl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Равнобедренный треугольник 28"/>
          <p:cNvSpPr/>
          <p:nvPr/>
        </p:nvSpPr>
        <p:spPr bwMode="auto">
          <a:xfrm>
            <a:off x="500034" y="1785926"/>
            <a:ext cx="2643206" cy="2843226"/>
          </a:xfrm>
          <a:prstGeom prst="triangle">
            <a:avLst>
              <a:gd name="adj" fmla="val 51214"/>
            </a:avLst>
          </a:prstGeom>
          <a:gradFill flip="none" rotWithShape="1">
            <a:gsLst>
              <a:gs pos="0">
                <a:schemeClr val="accent2">
                  <a:lumMod val="50000"/>
                  <a:tint val="66000"/>
                  <a:satMod val="160000"/>
                </a:schemeClr>
              </a:gs>
              <a:gs pos="50000">
                <a:schemeClr val="accent2">
                  <a:lumMod val="50000"/>
                  <a:tint val="44500"/>
                  <a:satMod val="160000"/>
                </a:schemeClr>
              </a:gs>
              <a:gs pos="100000">
                <a:schemeClr val="accent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 bwMode="auto">
          <a:xfrm>
            <a:off x="3643313" y="928688"/>
            <a:ext cx="3203575" cy="3700462"/>
          </a:xfrm>
          <a:prstGeom prst="triangle">
            <a:avLst>
              <a:gd name="adj" fmla="val 51214"/>
            </a:avLst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4" name="Rectangle 25"/>
          <p:cNvSpPr>
            <a:spLocks noChangeArrowheads="1"/>
          </p:cNvSpPr>
          <p:nvPr/>
        </p:nvSpPr>
        <p:spPr bwMode="auto">
          <a:xfrm>
            <a:off x="6929438" y="4214813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22535" name="Arc 7"/>
          <p:cNvSpPr>
            <a:spLocks/>
          </p:cNvSpPr>
          <p:nvPr/>
        </p:nvSpPr>
        <p:spPr bwMode="auto">
          <a:xfrm rot="6967480">
            <a:off x="1763713" y="2022475"/>
            <a:ext cx="187325" cy="384175"/>
          </a:xfrm>
          <a:custGeom>
            <a:avLst/>
            <a:gdLst>
              <a:gd name="T0" fmla="*/ 2147483647 w 21600"/>
              <a:gd name="T1" fmla="*/ 0 h 29570"/>
              <a:gd name="T2" fmla="*/ 2147483647 w 21600"/>
              <a:gd name="T3" fmla="*/ 2147483647 h 29570"/>
              <a:gd name="T4" fmla="*/ 0 w 21600"/>
              <a:gd name="T5" fmla="*/ 2147483647 h 29570"/>
              <a:gd name="T6" fmla="*/ 0 60000 65536"/>
              <a:gd name="T7" fmla="*/ 0 60000 65536"/>
              <a:gd name="T8" fmla="*/ 0 60000 65536"/>
              <a:gd name="T9" fmla="*/ 0 w 21600"/>
              <a:gd name="T10" fmla="*/ 0 h 29570"/>
              <a:gd name="T11" fmla="*/ 21600 w 21600"/>
              <a:gd name="T12" fmla="*/ 29570 h 295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570" fill="none" extrusionOk="0">
                <a:moveTo>
                  <a:pt x="1261" y="-1"/>
                </a:moveTo>
                <a:cubicBezTo>
                  <a:pt x="12681" y="667"/>
                  <a:pt x="21600" y="10123"/>
                  <a:pt x="21600" y="21563"/>
                </a:cubicBezTo>
                <a:cubicBezTo>
                  <a:pt x="21600" y="24305"/>
                  <a:pt x="21077" y="27022"/>
                  <a:pt x="20061" y="29570"/>
                </a:cubicBezTo>
              </a:path>
              <a:path w="21600" h="29570" stroke="0" extrusionOk="0">
                <a:moveTo>
                  <a:pt x="1261" y="-1"/>
                </a:moveTo>
                <a:cubicBezTo>
                  <a:pt x="12681" y="667"/>
                  <a:pt x="21600" y="10123"/>
                  <a:pt x="21600" y="21563"/>
                </a:cubicBezTo>
                <a:cubicBezTo>
                  <a:pt x="21600" y="24305"/>
                  <a:pt x="21077" y="27022"/>
                  <a:pt x="20061" y="29570"/>
                </a:cubicBezTo>
                <a:lnTo>
                  <a:pt x="0" y="21563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Arc 9"/>
          <p:cNvSpPr>
            <a:spLocks/>
          </p:cNvSpPr>
          <p:nvPr/>
        </p:nvSpPr>
        <p:spPr bwMode="auto">
          <a:xfrm rot="14532887" flipH="1">
            <a:off x="5071269" y="1312069"/>
            <a:ext cx="358775" cy="376237"/>
          </a:xfrm>
          <a:custGeom>
            <a:avLst/>
            <a:gdLst>
              <a:gd name="T0" fmla="*/ 2147483647 w 21600"/>
              <a:gd name="T1" fmla="*/ 0 h 20571"/>
              <a:gd name="T2" fmla="*/ 2147483647 w 21600"/>
              <a:gd name="T3" fmla="*/ 2147483647 h 20571"/>
              <a:gd name="T4" fmla="*/ 0 w 21600"/>
              <a:gd name="T5" fmla="*/ 2147483647 h 20571"/>
              <a:gd name="T6" fmla="*/ 0 60000 65536"/>
              <a:gd name="T7" fmla="*/ 0 60000 65536"/>
              <a:gd name="T8" fmla="*/ 0 60000 65536"/>
              <a:gd name="T9" fmla="*/ 0 w 21600"/>
              <a:gd name="T10" fmla="*/ 0 h 20571"/>
              <a:gd name="T11" fmla="*/ 21600 w 21600"/>
              <a:gd name="T12" fmla="*/ 20571 h 205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571" fill="none" extrusionOk="0">
                <a:moveTo>
                  <a:pt x="6587" y="0"/>
                </a:moveTo>
                <a:cubicBezTo>
                  <a:pt x="15531" y="2864"/>
                  <a:pt x="21600" y="11179"/>
                  <a:pt x="21600" y="20571"/>
                </a:cubicBezTo>
              </a:path>
              <a:path w="21600" h="20571" stroke="0" extrusionOk="0">
                <a:moveTo>
                  <a:pt x="6587" y="0"/>
                </a:moveTo>
                <a:cubicBezTo>
                  <a:pt x="15531" y="2864"/>
                  <a:pt x="21600" y="11179"/>
                  <a:pt x="21600" y="20571"/>
                </a:cubicBezTo>
                <a:lnTo>
                  <a:pt x="0" y="20571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Rectangle 21"/>
          <p:cNvSpPr>
            <a:spLocks noChangeArrowheads="1"/>
          </p:cNvSpPr>
          <p:nvPr/>
        </p:nvSpPr>
        <p:spPr bwMode="auto">
          <a:xfrm>
            <a:off x="285750" y="45720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22538" name="Rectangle 22"/>
          <p:cNvSpPr>
            <a:spLocks noChangeArrowheads="1"/>
          </p:cNvSpPr>
          <p:nvPr/>
        </p:nvSpPr>
        <p:spPr bwMode="auto">
          <a:xfrm>
            <a:off x="1714500" y="12144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22539" name="Rectangle 23"/>
          <p:cNvSpPr>
            <a:spLocks noChangeArrowheads="1"/>
          </p:cNvSpPr>
          <p:nvPr/>
        </p:nvSpPr>
        <p:spPr bwMode="auto">
          <a:xfrm>
            <a:off x="2857500" y="45720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22540" name="Rectangle 24"/>
          <p:cNvSpPr>
            <a:spLocks noChangeArrowheads="1"/>
          </p:cNvSpPr>
          <p:nvPr/>
        </p:nvSpPr>
        <p:spPr bwMode="auto">
          <a:xfrm>
            <a:off x="5357813" y="428625"/>
            <a:ext cx="473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3286125" y="41433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22542" name="Line 27"/>
          <p:cNvSpPr>
            <a:spLocks noChangeShapeType="1"/>
          </p:cNvSpPr>
          <p:nvPr/>
        </p:nvSpPr>
        <p:spPr bwMode="auto">
          <a:xfrm flipV="1">
            <a:off x="2357438" y="3000375"/>
            <a:ext cx="357187" cy="2873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3" name="Line 28"/>
          <p:cNvSpPr>
            <a:spLocks noChangeShapeType="1"/>
          </p:cNvSpPr>
          <p:nvPr/>
        </p:nvSpPr>
        <p:spPr bwMode="auto">
          <a:xfrm flipV="1">
            <a:off x="5857875" y="2571750"/>
            <a:ext cx="287338" cy="3587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2544" name="Group 38"/>
          <p:cNvGrpSpPr>
            <a:grpSpLocks/>
          </p:cNvGrpSpPr>
          <p:nvPr/>
        </p:nvGrpSpPr>
        <p:grpSpPr bwMode="auto">
          <a:xfrm>
            <a:off x="3924300" y="5013325"/>
            <a:ext cx="4537075" cy="795338"/>
            <a:chOff x="2472" y="3158"/>
            <a:chExt cx="2858" cy="501"/>
          </a:xfrm>
        </p:grpSpPr>
        <p:sp>
          <p:nvSpPr>
            <p:cNvPr id="22555" name="Line 29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56" name="Group 30"/>
            <p:cNvGrpSpPr>
              <a:grpSpLocks/>
            </p:cNvGrpSpPr>
            <p:nvPr/>
          </p:nvGrpSpPr>
          <p:grpSpPr bwMode="auto">
            <a:xfrm>
              <a:off x="2568" y="3285"/>
              <a:ext cx="2760" cy="374"/>
              <a:chOff x="2870" y="3421"/>
              <a:chExt cx="2760" cy="374"/>
            </a:xfrm>
          </p:grpSpPr>
          <p:sp>
            <p:nvSpPr>
              <p:cNvPr id="22557" name="Text Box 31"/>
              <p:cNvSpPr txBox="1">
                <a:spLocks noChangeArrowheads="1"/>
              </p:cNvSpPr>
              <p:nvPr/>
            </p:nvSpPr>
            <p:spPr bwMode="auto">
              <a:xfrm>
                <a:off x="2870" y="3450"/>
                <a:ext cx="934" cy="330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000000"/>
                    </a:solidFill>
                  </a:rPr>
                  <a:t>Найти: </a:t>
                </a:r>
              </a:p>
            </p:txBody>
          </p:sp>
          <p:sp>
            <p:nvSpPr>
              <p:cNvPr id="22558" name="Rectangle 33"/>
              <p:cNvSpPr>
                <a:spLocks noChangeArrowheads="1"/>
              </p:cNvSpPr>
              <p:nvPr/>
            </p:nvSpPr>
            <p:spPr bwMode="auto">
              <a:xfrm>
                <a:off x="3812" y="3421"/>
                <a:ext cx="68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>
                    <a:solidFill>
                      <a:srgbClr val="000000"/>
                    </a:solidFill>
                  </a:rPr>
                  <a:t>х</a:t>
                </a:r>
              </a:p>
            </p:txBody>
          </p:sp>
          <p:sp>
            <p:nvSpPr>
              <p:cNvPr id="22559" name="Rectangle 36"/>
              <p:cNvSpPr>
                <a:spLocks noChangeArrowheads="1"/>
              </p:cNvSpPr>
              <p:nvPr/>
            </p:nvSpPr>
            <p:spPr bwMode="auto">
              <a:xfrm>
                <a:off x="5329" y="3430"/>
                <a:ext cx="30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 sz="3200" b="1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545" name="AutoShape 3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6" name="Text Box 49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4</a:t>
            </a:r>
          </a:p>
        </p:txBody>
      </p:sp>
      <p:sp>
        <p:nvSpPr>
          <p:cNvPr id="22547" name="Line 28"/>
          <p:cNvSpPr>
            <a:spLocks noChangeShapeType="1"/>
          </p:cNvSpPr>
          <p:nvPr/>
        </p:nvSpPr>
        <p:spPr bwMode="auto">
          <a:xfrm flipV="1">
            <a:off x="6000750" y="2714625"/>
            <a:ext cx="287338" cy="3587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8" name="Line 28"/>
          <p:cNvSpPr>
            <a:spLocks noChangeShapeType="1"/>
          </p:cNvSpPr>
          <p:nvPr/>
        </p:nvSpPr>
        <p:spPr bwMode="auto">
          <a:xfrm>
            <a:off x="1143000" y="2928938"/>
            <a:ext cx="358775" cy="2857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9" name="Line 28"/>
          <p:cNvSpPr>
            <a:spLocks noChangeShapeType="1"/>
          </p:cNvSpPr>
          <p:nvPr/>
        </p:nvSpPr>
        <p:spPr bwMode="auto">
          <a:xfrm>
            <a:off x="4429125" y="2357438"/>
            <a:ext cx="358775" cy="4286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0" name="Line 28"/>
          <p:cNvSpPr>
            <a:spLocks noChangeShapeType="1"/>
          </p:cNvSpPr>
          <p:nvPr/>
        </p:nvSpPr>
        <p:spPr bwMode="auto">
          <a:xfrm>
            <a:off x="4357688" y="2500313"/>
            <a:ext cx="358775" cy="4286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1" name="Rectangle 24"/>
          <p:cNvSpPr>
            <a:spLocks noChangeArrowheads="1"/>
          </p:cNvSpPr>
          <p:nvPr/>
        </p:nvSpPr>
        <p:spPr bwMode="auto">
          <a:xfrm>
            <a:off x="785813" y="2643188"/>
            <a:ext cx="473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4214813" y="1714500"/>
            <a:ext cx="473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2553" name="Rectangle 24"/>
          <p:cNvSpPr>
            <a:spLocks noChangeArrowheads="1"/>
          </p:cNvSpPr>
          <p:nvPr/>
        </p:nvSpPr>
        <p:spPr bwMode="auto">
          <a:xfrm>
            <a:off x="1643063" y="4572000"/>
            <a:ext cx="473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2554" name="Rectangle 25"/>
          <p:cNvSpPr>
            <a:spLocks noChangeArrowheads="1"/>
          </p:cNvSpPr>
          <p:nvPr/>
        </p:nvSpPr>
        <p:spPr bwMode="auto">
          <a:xfrm>
            <a:off x="5214938" y="407193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2009A"/>
                </a:solidFill>
              </a:rPr>
              <a:t>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5"/>
          <p:cNvGrpSpPr>
            <a:grpSpLocks/>
          </p:cNvGrpSpPr>
          <p:nvPr/>
        </p:nvGrpSpPr>
        <p:grpSpPr bwMode="auto">
          <a:xfrm>
            <a:off x="1768475" y="642938"/>
            <a:ext cx="5235575" cy="4437062"/>
            <a:chOff x="681" y="587"/>
            <a:chExt cx="3610" cy="2795"/>
          </a:xfrm>
        </p:grpSpPr>
        <p:sp>
          <p:nvSpPr>
            <p:cNvPr id="23560" name="Freeform 6"/>
            <p:cNvSpPr>
              <a:spLocks/>
            </p:cNvSpPr>
            <p:nvPr/>
          </p:nvSpPr>
          <p:spPr bwMode="auto">
            <a:xfrm rot="6430444">
              <a:off x="649" y="1072"/>
              <a:ext cx="2072" cy="2008"/>
            </a:xfrm>
            <a:custGeom>
              <a:avLst/>
              <a:gdLst>
                <a:gd name="T0" fmla="*/ 0 w 3039"/>
                <a:gd name="T1" fmla="*/ 5011 h 1271"/>
                <a:gd name="T2" fmla="*/ 389 w 3039"/>
                <a:gd name="T3" fmla="*/ 0 h 1271"/>
                <a:gd name="T4" fmla="*/ 963 w 3039"/>
                <a:gd name="T5" fmla="*/ 2149 h 1271"/>
                <a:gd name="T6" fmla="*/ 0 w 3039"/>
                <a:gd name="T7" fmla="*/ 5011 h 12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39"/>
                <a:gd name="T13" fmla="*/ 0 h 1271"/>
                <a:gd name="T14" fmla="*/ 3039 w 3039"/>
                <a:gd name="T15" fmla="*/ 1271 h 12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39" h="1271">
                  <a:moveTo>
                    <a:pt x="0" y="1271"/>
                  </a:moveTo>
                  <a:lnTo>
                    <a:pt x="1229" y="0"/>
                  </a:lnTo>
                  <a:lnTo>
                    <a:pt x="3039" y="545"/>
                  </a:lnTo>
                  <a:lnTo>
                    <a:pt x="0" y="1271"/>
                  </a:lnTo>
                  <a:close/>
                </a:path>
              </a:pathLst>
            </a:custGeom>
            <a:gradFill rotWithShape="1">
              <a:gsLst>
                <a:gs pos="0">
                  <a:srgbClr val="CC66FF">
                    <a:alpha val="75998"/>
                  </a:srgbClr>
                </a:gs>
                <a:gs pos="100000">
                  <a:schemeClr val="bg1">
                    <a:alpha val="35999"/>
                  </a:schemeClr>
                </a:gs>
              </a:gsLst>
              <a:path path="rect">
                <a:fillToRect t="100000" r="100000"/>
              </a:path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2565" y="2252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К</a:t>
              </a: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3993" y="767"/>
              <a:ext cx="29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Д</a:t>
              </a: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186" y="3017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3649" y="288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742" y="587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23566" name="Arc 15"/>
            <p:cNvSpPr>
              <a:spLocks/>
            </p:cNvSpPr>
            <p:nvPr/>
          </p:nvSpPr>
          <p:spPr bwMode="auto">
            <a:xfrm rot="2758760" flipV="1">
              <a:off x="3624" y="1317"/>
              <a:ext cx="226" cy="144"/>
            </a:xfrm>
            <a:custGeom>
              <a:avLst/>
              <a:gdLst>
                <a:gd name="T0" fmla="*/ 0 w 21600"/>
                <a:gd name="T1" fmla="*/ 0 h 23496"/>
                <a:gd name="T2" fmla="*/ 0 w 21600"/>
                <a:gd name="T3" fmla="*/ 0 h 23496"/>
                <a:gd name="T4" fmla="*/ 0 w 21600"/>
                <a:gd name="T5" fmla="*/ 0 h 2349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96"/>
                <a:gd name="T11" fmla="*/ 21600 w 21600"/>
                <a:gd name="T12" fmla="*/ 23496 h 23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9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32"/>
                    <a:pt x="21572" y="22865"/>
                    <a:pt x="21516" y="23495"/>
                  </a:cubicBezTo>
                </a:path>
                <a:path w="21600" h="2349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32"/>
                    <a:pt x="21572" y="22865"/>
                    <a:pt x="21516" y="2349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7" name="Arc 16"/>
            <p:cNvSpPr>
              <a:spLocks/>
            </p:cNvSpPr>
            <p:nvPr/>
          </p:nvSpPr>
          <p:spPr bwMode="auto">
            <a:xfrm rot="1333154" flipV="1">
              <a:off x="1185" y="1074"/>
              <a:ext cx="248" cy="279"/>
            </a:xfrm>
            <a:custGeom>
              <a:avLst/>
              <a:gdLst>
                <a:gd name="T0" fmla="*/ 0 w 21600"/>
                <a:gd name="T1" fmla="*/ 0 h 23496"/>
                <a:gd name="T2" fmla="*/ 0 w 21600"/>
                <a:gd name="T3" fmla="*/ 0 h 23496"/>
                <a:gd name="T4" fmla="*/ 0 w 21600"/>
                <a:gd name="T5" fmla="*/ 0 h 2349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96"/>
                <a:gd name="T11" fmla="*/ 21600 w 21600"/>
                <a:gd name="T12" fmla="*/ 23496 h 23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9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32"/>
                    <a:pt x="21572" y="22865"/>
                    <a:pt x="21516" y="23495"/>
                  </a:cubicBezTo>
                </a:path>
                <a:path w="21600" h="2349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32"/>
                    <a:pt x="21572" y="22865"/>
                    <a:pt x="21516" y="2349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8" name="Line 21"/>
            <p:cNvSpPr>
              <a:spLocks noChangeShapeType="1"/>
            </p:cNvSpPr>
            <p:nvPr/>
          </p:nvSpPr>
          <p:spPr bwMode="auto">
            <a:xfrm>
              <a:off x="2269" y="1802"/>
              <a:ext cx="1379" cy="11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Line 21"/>
            <p:cNvSpPr>
              <a:spLocks noChangeShapeType="1"/>
            </p:cNvSpPr>
            <p:nvPr/>
          </p:nvSpPr>
          <p:spPr bwMode="auto">
            <a:xfrm flipV="1">
              <a:off x="2713" y="1037"/>
              <a:ext cx="1231" cy="11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0" name="Line 21"/>
            <p:cNvSpPr>
              <a:spLocks noChangeShapeType="1"/>
            </p:cNvSpPr>
            <p:nvPr/>
          </p:nvSpPr>
          <p:spPr bwMode="auto">
            <a:xfrm flipV="1">
              <a:off x="3649" y="1037"/>
              <a:ext cx="296" cy="18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Rectangle 10"/>
            <p:cNvSpPr>
              <a:spLocks noChangeArrowheads="1"/>
            </p:cNvSpPr>
            <p:nvPr/>
          </p:nvSpPr>
          <p:spPr bwMode="auto">
            <a:xfrm>
              <a:off x="1875" y="1217"/>
              <a:ext cx="29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23572" name="Rectangle 10"/>
            <p:cNvSpPr>
              <a:spLocks noChangeArrowheads="1"/>
            </p:cNvSpPr>
            <p:nvPr/>
          </p:nvSpPr>
          <p:spPr bwMode="auto">
            <a:xfrm>
              <a:off x="3796" y="1892"/>
              <a:ext cx="29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3573" name="Rectangle 10"/>
            <p:cNvSpPr>
              <a:spLocks noChangeArrowheads="1"/>
            </p:cNvSpPr>
            <p:nvPr/>
          </p:nvSpPr>
          <p:spPr bwMode="auto">
            <a:xfrm>
              <a:off x="2959" y="1442"/>
              <a:ext cx="34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574" name="Rectangle 10"/>
            <p:cNvSpPr>
              <a:spLocks noChangeArrowheads="1"/>
            </p:cNvSpPr>
            <p:nvPr/>
          </p:nvSpPr>
          <p:spPr bwMode="auto">
            <a:xfrm>
              <a:off x="2122" y="2477"/>
              <a:ext cx="29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C00000"/>
                  </a:solidFill>
                </a:rPr>
                <a:t>6</a:t>
              </a:r>
            </a:p>
          </p:txBody>
        </p:sp>
      </p:grpSp>
      <p:sp>
        <p:nvSpPr>
          <p:cNvPr id="23555" name="Text Box 23"/>
          <p:cNvSpPr txBox="1">
            <a:spLocks noChangeArrowheads="1"/>
          </p:cNvSpPr>
          <p:nvPr/>
        </p:nvSpPr>
        <p:spPr bwMode="auto">
          <a:xfrm>
            <a:off x="2751138" y="5405438"/>
            <a:ext cx="1962150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Найти: КВ</a:t>
            </a:r>
          </a:p>
        </p:txBody>
      </p:sp>
      <p:sp>
        <p:nvSpPr>
          <p:cNvPr id="23556" name="Line 24"/>
          <p:cNvSpPr>
            <a:spLocks noChangeShapeType="1"/>
          </p:cNvSpPr>
          <p:nvPr/>
        </p:nvSpPr>
        <p:spPr bwMode="auto">
          <a:xfrm>
            <a:off x="2916238" y="5157788"/>
            <a:ext cx="539908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Text Box 27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5</a:t>
            </a:r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1928813" y="2357438"/>
            <a:ext cx="704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"/>
          <p:cNvGrpSpPr>
            <a:grpSpLocks/>
          </p:cNvGrpSpPr>
          <p:nvPr/>
        </p:nvGrpSpPr>
        <p:grpSpPr bwMode="auto">
          <a:xfrm>
            <a:off x="928688" y="2428875"/>
            <a:ext cx="1042987" cy="1042988"/>
            <a:chOff x="567" y="2568"/>
            <a:chExt cx="657" cy="657"/>
          </a:xfrm>
        </p:grpSpPr>
        <p:sp>
          <p:nvSpPr>
            <p:cNvPr id="7180" name="AutoShape 5">
              <a:hlinkClick r:id="rId2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67" y="2568"/>
              <a:ext cx="657" cy="657"/>
            </a:xfrm>
            <a:prstGeom prst="actionButtonBlank">
              <a:avLst/>
            </a:prstGeom>
            <a:gradFill rotWithShape="1">
              <a:gsLst>
                <a:gs pos="0">
                  <a:srgbClr val="54007E">
                    <a:alpha val="67000"/>
                  </a:srgbClr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7" name="Text Box 6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03" y="2614"/>
              <a:ext cx="389" cy="519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accent2">
                      <a:lumMod val="25000"/>
                    </a:schemeClr>
                  </a:solidFill>
                  <a:latin typeface="Verdana" pitchFamily="34" charset="0"/>
                </a:rPr>
                <a:t>1</a:t>
              </a:r>
            </a:p>
          </p:txBody>
        </p:sp>
      </p:grpSp>
      <p:grpSp>
        <p:nvGrpSpPr>
          <p:cNvPr id="7171" name="Group 8"/>
          <p:cNvGrpSpPr>
            <a:grpSpLocks/>
          </p:cNvGrpSpPr>
          <p:nvPr/>
        </p:nvGrpSpPr>
        <p:grpSpPr bwMode="auto">
          <a:xfrm>
            <a:off x="3786188" y="2428875"/>
            <a:ext cx="1042987" cy="1042988"/>
            <a:chOff x="567" y="2568"/>
            <a:chExt cx="657" cy="657"/>
          </a:xfrm>
        </p:grpSpPr>
        <p:sp>
          <p:nvSpPr>
            <p:cNvPr id="7178" name="AutoShape 9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67" y="2568"/>
              <a:ext cx="657" cy="657"/>
            </a:xfrm>
            <a:prstGeom prst="actionButtonBlank">
              <a:avLst/>
            </a:prstGeom>
            <a:gradFill rotWithShape="1">
              <a:gsLst>
                <a:gs pos="0">
                  <a:srgbClr val="54007E">
                    <a:alpha val="67000"/>
                  </a:srgbClr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5" name="Text Box 10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03" y="2614"/>
              <a:ext cx="389" cy="519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accent2">
                      <a:lumMod val="25000"/>
                    </a:schemeClr>
                  </a:solidFill>
                  <a:latin typeface="Verdana" pitchFamily="34" charset="0"/>
                </a:rPr>
                <a:t>2</a:t>
              </a:r>
            </a:p>
          </p:txBody>
        </p:sp>
      </p:grpSp>
      <p:grpSp>
        <p:nvGrpSpPr>
          <p:cNvPr id="7172" name="Group 11"/>
          <p:cNvGrpSpPr>
            <a:grpSpLocks/>
          </p:cNvGrpSpPr>
          <p:nvPr/>
        </p:nvGrpSpPr>
        <p:grpSpPr bwMode="auto">
          <a:xfrm>
            <a:off x="7000875" y="2500313"/>
            <a:ext cx="1042988" cy="1042987"/>
            <a:chOff x="567" y="2568"/>
            <a:chExt cx="657" cy="657"/>
          </a:xfrm>
        </p:grpSpPr>
        <p:sp>
          <p:nvSpPr>
            <p:cNvPr id="7176" name="AutoShape 12">
              <a:hlinkClick r:id="rId5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67" y="2568"/>
              <a:ext cx="657" cy="657"/>
            </a:xfrm>
            <a:prstGeom prst="actionButtonBlank">
              <a:avLst/>
            </a:prstGeom>
            <a:gradFill rotWithShape="1">
              <a:gsLst>
                <a:gs pos="0">
                  <a:srgbClr val="54007E">
                    <a:alpha val="67000"/>
                  </a:srgbClr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3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03" y="2614"/>
              <a:ext cx="389" cy="519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accent2">
                      <a:lumMod val="25000"/>
                    </a:schemeClr>
                  </a:solidFill>
                  <a:latin typeface="Verdana" pitchFamily="34" charset="0"/>
                </a:rPr>
                <a:t>3</a:t>
              </a:r>
            </a:p>
          </p:txBody>
        </p:sp>
      </p:grpSp>
      <p:sp>
        <p:nvSpPr>
          <p:cNvPr id="7173" name="WordArt 18"/>
          <p:cNvSpPr>
            <a:spLocks noChangeArrowheads="1" noChangeShapeType="1" noTextEdit="1"/>
          </p:cNvSpPr>
          <p:nvPr/>
        </p:nvSpPr>
        <p:spPr bwMode="auto">
          <a:xfrm>
            <a:off x="428625" y="357188"/>
            <a:ext cx="8286750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Признаки  подобия треугольников</a:t>
            </a:r>
          </a:p>
        </p:txBody>
      </p:sp>
      <p:sp>
        <p:nvSpPr>
          <p:cNvPr id="11271" name="AutoShape 24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0563" y="5157788"/>
            <a:ext cx="2879725" cy="5762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000A2">
                  <a:alpha val="40999"/>
                </a:srgbClr>
              </a:gs>
            </a:gsLst>
            <a:path path="rect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25000"/>
                  </a:schemeClr>
                </a:solidFill>
                <a:latin typeface="Verdana" pitchFamily="34" charset="0"/>
              </a:rPr>
              <a:t>Литература</a:t>
            </a:r>
          </a:p>
        </p:txBody>
      </p:sp>
      <p:pic>
        <p:nvPicPr>
          <p:cNvPr id="11279" name="Picture 15" descr="D:\Мои документы\картинки\STDDIR2\DD00436_.WMF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71538" y="4000504"/>
            <a:ext cx="1955811" cy="1696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9"/>
          <p:cNvSpPr>
            <a:spLocks noChangeArrowheads="1"/>
          </p:cNvSpPr>
          <p:nvPr/>
        </p:nvSpPr>
        <p:spPr bwMode="auto">
          <a:xfrm>
            <a:off x="1042988" y="11969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grpSp>
        <p:nvGrpSpPr>
          <p:cNvPr id="24579" name="Group 24"/>
          <p:cNvGrpSpPr>
            <a:grpSpLocks/>
          </p:cNvGrpSpPr>
          <p:nvPr/>
        </p:nvGrpSpPr>
        <p:grpSpPr bwMode="auto">
          <a:xfrm>
            <a:off x="4643438" y="5084763"/>
            <a:ext cx="3744912" cy="663575"/>
            <a:chOff x="2381" y="3203"/>
            <a:chExt cx="2359" cy="418"/>
          </a:xfrm>
        </p:grpSpPr>
        <p:sp>
          <p:nvSpPr>
            <p:cNvPr id="24595" name="Rectangle 22"/>
            <p:cNvSpPr>
              <a:spLocks noChangeArrowheads="1"/>
            </p:cNvSpPr>
            <p:nvPr/>
          </p:nvSpPr>
          <p:spPr bwMode="auto">
            <a:xfrm>
              <a:off x="2381" y="3294"/>
              <a:ext cx="2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00"/>
                  </a:solidFill>
                </a:rPr>
                <a:t>Найти: АС</a:t>
              </a:r>
            </a:p>
          </p:txBody>
        </p:sp>
        <p:sp>
          <p:nvSpPr>
            <p:cNvPr id="24596" name="Line 23"/>
            <p:cNvSpPr>
              <a:spLocks noChangeShapeType="1"/>
            </p:cNvSpPr>
            <p:nvPr/>
          </p:nvSpPr>
          <p:spPr bwMode="auto">
            <a:xfrm>
              <a:off x="2426" y="3203"/>
              <a:ext cx="199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580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65" name="Freeform 5"/>
          <p:cNvSpPr>
            <a:spLocks/>
          </p:cNvSpPr>
          <p:nvPr/>
        </p:nvSpPr>
        <p:spPr bwMode="auto">
          <a:xfrm flipH="1">
            <a:off x="1357313" y="1785938"/>
            <a:ext cx="4752975" cy="2305050"/>
          </a:xfrm>
          <a:custGeom>
            <a:avLst/>
            <a:gdLst/>
            <a:ahLst/>
            <a:cxnLst>
              <a:cxn ang="0">
                <a:pos x="0" y="1996"/>
              </a:cxn>
              <a:cxn ang="0">
                <a:pos x="2631" y="1996"/>
              </a:cxn>
              <a:cxn ang="0">
                <a:pos x="3629" y="0"/>
              </a:cxn>
              <a:cxn ang="0">
                <a:pos x="0" y="1996"/>
              </a:cxn>
            </a:cxnLst>
            <a:rect l="0" t="0" r="r" b="b"/>
            <a:pathLst>
              <a:path w="3629" h="1996">
                <a:moveTo>
                  <a:pt x="0" y="1996"/>
                </a:moveTo>
                <a:lnTo>
                  <a:pt x="2631" y="1996"/>
                </a:lnTo>
                <a:lnTo>
                  <a:pt x="3629" y="0"/>
                </a:lnTo>
                <a:lnTo>
                  <a:pt x="0" y="19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0099"/>
              </a:gs>
              <a:gs pos="100000">
                <a:schemeClr val="bg1"/>
              </a:gs>
            </a:gsLst>
            <a:lin ang="18900000" scaled="1"/>
          </a:gradFill>
          <a:ln w="3810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582" name="Freeform 4"/>
          <p:cNvSpPr>
            <a:spLocks/>
          </p:cNvSpPr>
          <p:nvPr/>
        </p:nvSpPr>
        <p:spPr bwMode="auto">
          <a:xfrm>
            <a:off x="4357688" y="2428875"/>
            <a:ext cx="2428875" cy="1643063"/>
          </a:xfrm>
          <a:custGeom>
            <a:avLst/>
            <a:gdLst>
              <a:gd name="T0" fmla="*/ 0 w 3629"/>
              <a:gd name="T1" fmla="*/ 2147483647 h 1996"/>
              <a:gd name="T2" fmla="*/ 2147483647 w 3629"/>
              <a:gd name="T3" fmla="*/ 2147483647 h 1996"/>
              <a:gd name="T4" fmla="*/ 2147483647 w 3629"/>
              <a:gd name="T5" fmla="*/ 0 h 1996"/>
              <a:gd name="T6" fmla="*/ 0 w 3629"/>
              <a:gd name="T7" fmla="*/ 2147483647 h 1996"/>
              <a:gd name="T8" fmla="*/ 0 60000 65536"/>
              <a:gd name="T9" fmla="*/ 0 60000 65536"/>
              <a:gd name="T10" fmla="*/ 0 60000 65536"/>
              <a:gd name="T11" fmla="*/ 0 60000 65536"/>
              <a:gd name="T12" fmla="*/ 0 w 3629"/>
              <a:gd name="T13" fmla="*/ 0 h 1996"/>
              <a:gd name="T14" fmla="*/ 3629 w 3629"/>
              <a:gd name="T15" fmla="*/ 1996 h 19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29" h="1996">
                <a:moveTo>
                  <a:pt x="0" y="1996"/>
                </a:moveTo>
                <a:lnTo>
                  <a:pt x="2631" y="1996"/>
                </a:lnTo>
                <a:lnTo>
                  <a:pt x="3629" y="0"/>
                </a:lnTo>
                <a:lnTo>
                  <a:pt x="0" y="1996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chemeClr val="bg1">
                  <a:alpha val="9000"/>
                </a:schemeClr>
              </a:gs>
            </a:gsLst>
            <a:path path="rect">
              <a:fillToRect l="100000" b="10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3" name="Arc 14"/>
          <p:cNvSpPr>
            <a:spLocks/>
          </p:cNvSpPr>
          <p:nvPr/>
        </p:nvSpPr>
        <p:spPr bwMode="auto">
          <a:xfrm rot="15054346" flipH="1">
            <a:off x="6282531" y="2778919"/>
            <a:ext cx="261938" cy="177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4" name="Rectangle 18"/>
          <p:cNvSpPr>
            <a:spLocks noChangeArrowheads="1"/>
          </p:cNvSpPr>
          <p:nvPr/>
        </p:nvSpPr>
        <p:spPr bwMode="auto">
          <a:xfrm>
            <a:off x="2143125" y="40005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24585" name="Rectangle 20"/>
          <p:cNvSpPr>
            <a:spLocks noChangeArrowheads="1"/>
          </p:cNvSpPr>
          <p:nvPr/>
        </p:nvSpPr>
        <p:spPr bwMode="auto">
          <a:xfrm>
            <a:off x="6000750" y="40005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24586" name="Rectangle 21"/>
          <p:cNvSpPr>
            <a:spLocks noChangeArrowheads="1"/>
          </p:cNvSpPr>
          <p:nvPr/>
        </p:nvSpPr>
        <p:spPr bwMode="auto">
          <a:xfrm>
            <a:off x="6715125" y="200025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24587" name="Arc 28"/>
          <p:cNvSpPr>
            <a:spLocks/>
          </p:cNvSpPr>
          <p:nvPr/>
        </p:nvSpPr>
        <p:spPr bwMode="auto">
          <a:xfrm rot="6527311">
            <a:off x="1639094" y="2078831"/>
            <a:ext cx="293688" cy="2000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Text Box 35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6</a:t>
            </a:r>
          </a:p>
        </p:txBody>
      </p:sp>
      <p:sp>
        <p:nvSpPr>
          <p:cNvPr id="24589" name="Rectangle 21"/>
          <p:cNvSpPr>
            <a:spLocks noChangeArrowheads="1"/>
          </p:cNvSpPr>
          <p:nvPr/>
        </p:nvSpPr>
        <p:spPr bwMode="auto">
          <a:xfrm>
            <a:off x="5143500" y="40005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24590" name="Rectangle 21"/>
          <p:cNvSpPr>
            <a:spLocks noChangeArrowheads="1"/>
          </p:cNvSpPr>
          <p:nvPr/>
        </p:nvSpPr>
        <p:spPr bwMode="auto">
          <a:xfrm>
            <a:off x="6357938" y="3143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4591" name="Rectangle 21"/>
          <p:cNvSpPr>
            <a:spLocks noChangeArrowheads="1"/>
          </p:cNvSpPr>
          <p:nvPr/>
        </p:nvSpPr>
        <p:spPr bwMode="auto">
          <a:xfrm>
            <a:off x="5214938" y="27860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24592" name="Rectangle 21"/>
          <p:cNvSpPr>
            <a:spLocks noChangeArrowheads="1"/>
          </p:cNvSpPr>
          <p:nvPr/>
        </p:nvSpPr>
        <p:spPr bwMode="auto">
          <a:xfrm>
            <a:off x="1571625" y="28575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24593" name="Rectangle 21"/>
          <p:cNvSpPr>
            <a:spLocks noChangeArrowheads="1"/>
          </p:cNvSpPr>
          <p:nvPr/>
        </p:nvSpPr>
        <p:spPr bwMode="auto">
          <a:xfrm>
            <a:off x="2928938" y="2000250"/>
            <a:ext cx="78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24594" name="Rectangle 21"/>
          <p:cNvSpPr>
            <a:spLocks noChangeArrowheads="1"/>
          </p:cNvSpPr>
          <p:nvPr/>
        </p:nvSpPr>
        <p:spPr bwMode="auto">
          <a:xfrm>
            <a:off x="4071938" y="40719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Трапеция 32"/>
          <p:cNvSpPr/>
          <p:nvPr/>
        </p:nvSpPr>
        <p:spPr bwMode="auto">
          <a:xfrm>
            <a:off x="1643042" y="2857496"/>
            <a:ext cx="4000528" cy="1859094"/>
          </a:xfrm>
          <a:prstGeom prst="trapezoid">
            <a:avLst>
              <a:gd name="adj" fmla="val 63101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5605" name="Line 46"/>
          <p:cNvSpPr>
            <a:spLocks noChangeShapeType="1"/>
          </p:cNvSpPr>
          <p:nvPr/>
        </p:nvSpPr>
        <p:spPr bwMode="auto">
          <a:xfrm>
            <a:off x="4000500" y="5357813"/>
            <a:ext cx="45370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5606" name="Group 56"/>
          <p:cNvGrpSpPr>
            <a:grpSpLocks/>
          </p:cNvGrpSpPr>
          <p:nvPr/>
        </p:nvGrpSpPr>
        <p:grpSpPr bwMode="auto">
          <a:xfrm>
            <a:off x="4146550" y="5429250"/>
            <a:ext cx="4383088" cy="595313"/>
            <a:chOff x="2869" y="3420"/>
            <a:chExt cx="2761" cy="375"/>
          </a:xfrm>
        </p:grpSpPr>
        <p:sp>
          <p:nvSpPr>
            <p:cNvPr id="25622" name="Text Box 45"/>
            <p:cNvSpPr txBox="1">
              <a:spLocks noChangeArrowheads="1"/>
            </p:cNvSpPr>
            <p:nvPr/>
          </p:nvSpPr>
          <p:spPr bwMode="auto">
            <a:xfrm>
              <a:off x="2869" y="3437"/>
              <a:ext cx="949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Найти:</a:t>
              </a:r>
              <a:r>
                <a:rPr lang="ru-RU" sz="2800" b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</a:p>
          </p:txBody>
        </p:sp>
        <p:sp>
          <p:nvSpPr>
            <p:cNvPr id="25623" name="Rectangle 49"/>
            <p:cNvSpPr>
              <a:spLocks noChangeArrowheads="1"/>
            </p:cNvSpPr>
            <p:nvPr/>
          </p:nvSpPr>
          <p:spPr bwMode="auto">
            <a:xfrm>
              <a:off x="3767" y="3420"/>
              <a:ext cx="68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ВС</a:t>
              </a:r>
            </a:p>
          </p:txBody>
        </p:sp>
        <p:sp>
          <p:nvSpPr>
            <p:cNvPr id="25624" name="Rectangle 51"/>
            <p:cNvSpPr>
              <a:spLocks noChangeArrowheads="1"/>
            </p:cNvSpPr>
            <p:nvPr/>
          </p:nvSpPr>
          <p:spPr bwMode="auto">
            <a:xfrm>
              <a:off x="5329" y="343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3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25607" name="Group 44"/>
          <p:cNvGrpSpPr>
            <a:grpSpLocks/>
          </p:cNvGrpSpPr>
          <p:nvPr/>
        </p:nvGrpSpPr>
        <p:grpSpPr bwMode="auto">
          <a:xfrm>
            <a:off x="1143000" y="928688"/>
            <a:ext cx="5049838" cy="4310062"/>
            <a:chOff x="902" y="993"/>
            <a:chExt cx="3181" cy="2715"/>
          </a:xfrm>
        </p:grpSpPr>
        <p:sp>
          <p:nvSpPr>
            <p:cNvPr id="25610" name="Line 8"/>
            <p:cNvSpPr>
              <a:spLocks noChangeShapeType="1"/>
            </p:cNvSpPr>
            <p:nvPr/>
          </p:nvSpPr>
          <p:spPr bwMode="auto">
            <a:xfrm>
              <a:off x="3787" y="1616"/>
              <a:ext cx="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1" name="Line 18"/>
            <p:cNvSpPr>
              <a:spLocks noChangeShapeType="1"/>
            </p:cNvSpPr>
            <p:nvPr/>
          </p:nvSpPr>
          <p:spPr bwMode="auto">
            <a:xfrm>
              <a:off x="2477" y="1353"/>
              <a:ext cx="720" cy="117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2" name="Line 28"/>
            <p:cNvSpPr>
              <a:spLocks noChangeShapeType="1"/>
            </p:cNvSpPr>
            <p:nvPr/>
          </p:nvSpPr>
          <p:spPr bwMode="auto">
            <a:xfrm flipH="1">
              <a:off x="1217" y="1353"/>
              <a:ext cx="1260" cy="202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3" name="Freeform 30"/>
            <p:cNvSpPr>
              <a:spLocks/>
            </p:cNvSpPr>
            <p:nvPr/>
          </p:nvSpPr>
          <p:spPr bwMode="auto">
            <a:xfrm>
              <a:off x="1338" y="2568"/>
              <a:ext cx="8" cy="22"/>
            </a:xfrm>
            <a:custGeom>
              <a:avLst/>
              <a:gdLst>
                <a:gd name="T0" fmla="*/ 0 w 8"/>
                <a:gd name="T1" fmla="*/ 0 h 22"/>
                <a:gd name="T2" fmla="*/ 8 w 8"/>
                <a:gd name="T3" fmla="*/ 22 h 22"/>
                <a:gd name="T4" fmla="*/ 0 w 8"/>
                <a:gd name="T5" fmla="*/ 0 h 22"/>
                <a:gd name="T6" fmla="*/ 0 60000 65536"/>
                <a:gd name="T7" fmla="*/ 0 60000 65536"/>
                <a:gd name="T8" fmla="*/ 0 60000 65536"/>
                <a:gd name="T9" fmla="*/ 0 w 8"/>
                <a:gd name="T10" fmla="*/ 0 h 22"/>
                <a:gd name="T11" fmla="*/ 8 w 8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22">
                  <a:moveTo>
                    <a:pt x="0" y="0"/>
                  </a:moveTo>
                  <a:cubicBezTo>
                    <a:pt x="3" y="7"/>
                    <a:pt x="8" y="22"/>
                    <a:pt x="8" y="22"/>
                  </a:cubicBezTo>
                  <a:cubicBezTo>
                    <a:pt x="8" y="22"/>
                    <a:pt x="3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4" name="Rectangle 37"/>
            <p:cNvSpPr>
              <a:spLocks noChangeArrowheads="1"/>
            </p:cNvSpPr>
            <p:nvPr/>
          </p:nvSpPr>
          <p:spPr bwMode="auto">
            <a:xfrm>
              <a:off x="902" y="3288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25615" name="Rectangle 38"/>
            <p:cNvSpPr>
              <a:spLocks noChangeArrowheads="1"/>
            </p:cNvSpPr>
            <p:nvPr/>
          </p:nvSpPr>
          <p:spPr bwMode="auto">
            <a:xfrm>
              <a:off x="3017" y="2028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  <p:sp>
          <p:nvSpPr>
            <p:cNvPr id="25616" name="Rectangle 39"/>
            <p:cNvSpPr>
              <a:spLocks noChangeArrowheads="1"/>
            </p:cNvSpPr>
            <p:nvPr/>
          </p:nvSpPr>
          <p:spPr bwMode="auto">
            <a:xfrm>
              <a:off x="1667" y="1983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25617" name="Rectangle 40"/>
            <p:cNvSpPr>
              <a:spLocks noChangeArrowheads="1"/>
            </p:cNvSpPr>
            <p:nvPr/>
          </p:nvSpPr>
          <p:spPr bwMode="auto">
            <a:xfrm>
              <a:off x="3782" y="3243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Д</a:t>
              </a:r>
            </a:p>
          </p:txBody>
        </p:sp>
        <p:sp>
          <p:nvSpPr>
            <p:cNvPr id="25618" name="Rectangle 41"/>
            <p:cNvSpPr>
              <a:spLocks noChangeArrowheads="1"/>
            </p:cNvSpPr>
            <p:nvPr/>
          </p:nvSpPr>
          <p:spPr bwMode="auto">
            <a:xfrm>
              <a:off x="2297" y="993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О</a:t>
              </a:r>
            </a:p>
          </p:txBody>
        </p:sp>
        <p:sp>
          <p:nvSpPr>
            <p:cNvPr id="25619" name="Text Box 42"/>
            <p:cNvSpPr txBox="1">
              <a:spLocks noChangeArrowheads="1"/>
            </p:cNvSpPr>
            <p:nvPr/>
          </p:nvSpPr>
          <p:spPr bwMode="auto">
            <a:xfrm>
              <a:off x="1892" y="1578"/>
              <a:ext cx="27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C00000"/>
                  </a:solidFill>
                  <a:latin typeface="Verdana" pitchFamily="34" charset="0"/>
                </a:rPr>
                <a:t>3</a:t>
              </a:r>
            </a:p>
          </p:txBody>
        </p:sp>
        <p:sp>
          <p:nvSpPr>
            <p:cNvPr id="25620" name="Text Box 43"/>
            <p:cNvSpPr txBox="1">
              <a:spLocks noChangeArrowheads="1"/>
            </p:cNvSpPr>
            <p:nvPr/>
          </p:nvSpPr>
          <p:spPr bwMode="auto">
            <a:xfrm>
              <a:off x="2252" y="3378"/>
              <a:ext cx="43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C00000"/>
                  </a:solidFill>
                  <a:latin typeface="Verdana" pitchFamily="34" charset="0"/>
                </a:rPr>
                <a:t>21</a:t>
              </a:r>
            </a:p>
          </p:txBody>
        </p:sp>
        <p:sp>
          <p:nvSpPr>
            <p:cNvPr id="25621" name="Text Box 42"/>
            <p:cNvSpPr txBox="1">
              <a:spLocks noChangeArrowheads="1"/>
            </p:cNvSpPr>
            <p:nvPr/>
          </p:nvSpPr>
          <p:spPr bwMode="auto">
            <a:xfrm>
              <a:off x="1352" y="2523"/>
              <a:ext cx="27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C00000"/>
                  </a:solidFill>
                  <a:latin typeface="Verdana" pitchFamily="34" charset="0"/>
                </a:rPr>
                <a:t>4</a:t>
              </a:r>
            </a:p>
          </p:txBody>
        </p:sp>
      </p:grpSp>
      <p:sp>
        <p:nvSpPr>
          <p:cNvPr id="25608" name="AutoShape 5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9" name="Text Box 58"/>
          <p:cNvSpPr txBox="1">
            <a:spLocks noChangeArrowheads="1"/>
          </p:cNvSpPr>
          <p:nvPr/>
        </p:nvSpPr>
        <p:spPr bwMode="auto">
          <a:xfrm>
            <a:off x="7235825" y="188913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4"/>
          <p:cNvGrpSpPr>
            <a:grpSpLocks/>
          </p:cNvGrpSpPr>
          <p:nvPr/>
        </p:nvGrpSpPr>
        <p:grpSpPr bwMode="auto">
          <a:xfrm>
            <a:off x="2286000" y="214313"/>
            <a:ext cx="4406900" cy="4900612"/>
            <a:chOff x="1927" y="73"/>
            <a:chExt cx="2776" cy="3087"/>
          </a:xfrm>
        </p:grpSpPr>
        <p:sp>
          <p:nvSpPr>
            <p:cNvPr id="26636" name="AutoShape 6"/>
            <p:cNvSpPr>
              <a:spLocks noChangeArrowheads="1"/>
            </p:cNvSpPr>
            <p:nvPr/>
          </p:nvSpPr>
          <p:spPr bwMode="auto">
            <a:xfrm rot="5400000" flipH="1">
              <a:off x="2120" y="492"/>
              <a:ext cx="2459" cy="2195"/>
            </a:xfrm>
            <a:prstGeom prst="rtTriangle">
              <a:avLst/>
            </a:prstGeom>
            <a:gradFill rotWithShape="1">
              <a:gsLst>
                <a:gs pos="0">
                  <a:srgbClr val="FFFF66">
                    <a:alpha val="95000"/>
                  </a:srgbClr>
                </a:gs>
                <a:gs pos="100000">
                  <a:schemeClr val="bg1">
                    <a:alpha val="57999"/>
                  </a:schemeClr>
                </a:gs>
              </a:gsLst>
              <a:path path="rect">
                <a:fillToRect l="100000" t="100000"/>
              </a:path>
            </a:gradFill>
            <a:ln w="2857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37" name="Line 7"/>
            <p:cNvSpPr>
              <a:spLocks noChangeShapeType="1"/>
            </p:cNvSpPr>
            <p:nvPr/>
          </p:nvSpPr>
          <p:spPr bwMode="auto">
            <a:xfrm flipH="1">
              <a:off x="2242" y="1693"/>
              <a:ext cx="1215" cy="11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8" name="Rectangle 16"/>
            <p:cNvSpPr>
              <a:spLocks noChangeArrowheads="1"/>
            </p:cNvSpPr>
            <p:nvPr/>
          </p:nvSpPr>
          <p:spPr bwMode="auto">
            <a:xfrm>
              <a:off x="2018" y="2795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26639" name="Rectangle 18"/>
            <p:cNvSpPr>
              <a:spLocks noChangeArrowheads="1"/>
            </p:cNvSpPr>
            <p:nvPr/>
          </p:nvSpPr>
          <p:spPr bwMode="auto">
            <a:xfrm>
              <a:off x="3457" y="1333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00"/>
                  </a:solidFill>
                </a:rPr>
                <a:t>K</a:t>
              </a:r>
              <a:endParaRPr lang="ru-RU" sz="3200" b="1">
                <a:solidFill>
                  <a:srgbClr val="000000"/>
                </a:solidFill>
              </a:endParaRPr>
            </a:p>
          </p:txBody>
        </p:sp>
        <p:sp>
          <p:nvSpPr>
            <p:cNvPr id="26640" name="Rectangle 19"/>
            <p:cNvSpPr>
              <a:spLocks noChangeArrowheads="1"/>
            </p:cNvSpPr>
            <p:nvPr/>
          </p:nvSpPr>
          <p:spPr bwMode="auto">
            <a:xfrm>
              <a:off x="1927" y="73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  <p:sp>
          <p:nvSpPr>
            <p:cNvPr id="26641" name="Rectangle 20"/>
            <p:cNvSpPr>
              <a:spLocks noChangeArrowheads="1"/>
            </p:cNvSpPr>
            <p:nvPr/>
          </p:nvSpPr>
          <p:spPr bwMode="auto">
            <a:xfrm>
              <a:off x="4402" y="2728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26642" name="Arc 22"/>
            <p:cNvSpPr>
              <a:spLocks/>
            </p:cNvSpPr>
            <p:nvPr/>
          </p:nvSpPr>
          <p:spPr bwMode="auto">
            <a:xfrm flipV="1">
              <a:off x="2245" y="482"/>
              <a:ext cx="136" cy="57"/>
            </a:xfrm>
            <a:custGeom>
              <a:avLst/>
              <a:gdLst>
                <a:gd name="T0" fmla="*/ 0 w 21600"/>
                <a:gd name="T1" fmla="*/ 0 h 27220"/>
                <a:gd name="T2" fmla="*/ 0 w 21600"/>
                <a:gd name="T3" fmla="*/ 0 h 27220"/>
                <a:gd name="T4" fmla="*/ 0 w 21600"/>
                <a:gd name="T5" fmla="*/ 0 h 2722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7220"/>
                <a:gd name="T11" fmla="*/ 21600 w 21600"/>
                <a:gd name="T12" fmla="*/ 27220 h 27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722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497"/>
                    <a:pt x="21349" y="25387"/>
                    <a:pt x="20856" y="27220"/>
                  </a:cubicBezTo>
                </a:path>
                <a:path w="21600" h="2722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497"/>
                    <a:pt x="21349" y="25387"/>
                    <a:pt x="20856" y="272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6627" name="Group 27"/>
          <p:cNvGrpSpPr>
            <a:grpSpLocks/>
          </p:cNvGrpSpPr>
          <p:nvPr/>
        </p:nvGrpSpPr>
        <p:grpSpPr bwMode="auto">
          <a:xfrm>
            <a:off x="2843213" y="5445125"/>
            <a:ext cx="5975350" cy="771525"/>
            <a:chOff x="1791" y="3430"/>
            <a:chExt cx="3764" cy="486"/>
          </a:xfrm>
        </p:grpSpPr>
        <p:sp>
          <p:nvSpPr>
            <p:cNvPr id="26634" name="Text Box 25"/>
            <p:cNvSpPr txBox="1">
              <a:spLocks noChangeArrowheads="1"/>
            </p:cNvSpPr>
            <p:nvPr/>
          </p:nvSpPr>
          <p:spPr bwMode="auto">
            <a:xfrm>
              <a:off x="1952" y="3586"/>
              <a:ext cx="3603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Найти подобные треугольники</a:t>
              </a:r>
            </a:p>
          </p:txBody>
        </p:sp>
        <p:sp>
          <p:nvSpPr>
            <p:cNvPr id="26635" name="Line 26"/>
            <p:cNvSpPr>
              <a:spLocks noChangeShapeType="1"/>
            </p:cNvSpPr>
            <p:nvPr/>
          </p:nvSpPr>
          <p:spPr bwMode="auto">
            <a:xfrm>
              <a:off x="1791" y="3430"/>
              <a:ext cx="362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28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Text Box 30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8</a:t>
            </a:r>
          </a:p>
        </p:txBody>
      </p:sp>
      <p:cxnSp>
        <p:nvCxnSpPr>
          <p:cNvPr id="26630" name="Прямая соединительная линия 25"/>
          <p:cNvCxnSpPr>
            <a:cxnSpLocks noChangeShapeType="1"/>
          </p:cNvCxnSpPr>
          <p:nvPr/>
        </p:nvCxnSpPr>
        <p:spPr bwMode="auto">
          <a:xfrm>
            <a:off x="2786063" y="4286250"/>
            <a:ext cx="2857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1" name="Прямая соединительная линия 27"/>
          <p:cNvCxnSpPr>
            <a:cxnSpLocks noChangeShapeType="1"/>
          </p:cNvCxnSpPr>
          <p:nvPr/>
        </p:nvCxnSpPr>
        <p:spPr bwMode="auto">
          <a:xfrm rot="5400000">
            <a:off x="2929732" y="4429919"/>
            <a:ext cx="284162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2" name="Прямая соединительная линия 30"/>
          <p:cNvCxnSpPr>
            <a:cxnSpLocks noChangeShapeType="1"/>
          </p:cNvCxnSpPr>
          <p:nvPr/>
        </p:nvCxnSpPr>
        <p:spPr bwMode="auto">
          <a:xfrm rot="16200000" flipH="1">
            <a:off x="4429125" y="3000375"/>
            <a:ext cx="214313" cy="2143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3" name="Прямая соединительная линия 32"/>
          <p:cNvCxnSpPr>
            <a:cxnSpLocks noChangeShapeType="1"/>
          </p:cNvCxnSpPr>
          <p:nvPr/>
        </p:nvCxnSpPr>
        <p:spPr bwMode="auto">
          <a:xfrm rot="5400000" flipH="1" flipV="1">
            <a:off x="4643437" y="3000376"/>
            <a:ext cx="214313" cy="2143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49"/>
          <p:cNvGrpSpPr>
            <a:grpSpLocks/>
          </p:cNvGrpSpPr>
          <p:nvPr/>
        </p:nvGrpSpPr>
        <p:grpSpPr bwMode="auto">
          <a:xfrm>
            <a:off x="2000250" y="285750"/>
            <a:ext cx="5122863" cy="4624388"/>
            <a:chOff x="1292" y="164"/>
            <a:chExt cx="3227" cy="2913"/>
          </a:xfrm>
        </p:grpSpPr>
        <p:sp>
          <p:nvSpPr>
            <p:cNvPr id="27656" name="AutoShape 4"/>
            <p:cNvSpPr>
              <a:spLocks noChangeArrowheads="1"/>
            </p:cNvSpPr>
            <p:nvPr/>
          </p:nvSpPr>
          <p:spPr bwMode="auto">
            <a:xfrm>
              <a:off x="1474" y="572"/>
              <a:ext cx="2721" cy="21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009999">
                    <a:alpha val="59000"/>
                  </a:srgbClr>
                </a:gs>
              </a:gsLst>
              <a:path path="shape">
                <a:fillToRect l="50000" t="50000" r="50000" b="50000"/>
              </a:path>
            </a:gradFill>
            <a:ln w="381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7" name="Line 6"/>
            <p:cNvSpPr>
              <a:spLocks noChangeShapeType="1"/>
            </p:cNvSpPr>
            <p:nvPr/>
          </p:nvSpPr>
          <p:spPr bwMode="auto">
            <a:xfrm flipV="1">
              <a:off x="3182" y="1919"/>
              <a:ext cx="500" cy="7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58" name="Line 7"/>
            <p:cNvSpPr>
              <a:spLocks noChangeShapeType="1"/>
            </p:cNvSpPr>
            <p:nvPr/>
          </p:nvSpPr>
          <p:spPr bwMode="auto">
            <a:xfrm flipH="1" flipV="1">
              <a:off x="2282" y="1379"/>
              <a:ext cx="860" cy="13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59" name="Arc 9"/>
            <p:cNvSpPr>
              <a:spLocks/>
            </p:cNvSpPr>
            <p:nvPr/>
          </p:nvSpPr>
          <p:spPr bwMode="auto">
            <a:xfrm flipH="1">
              <a:off x="1474" y="572"/>
              <a:ext cx="1361" cy="21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0" name="Arc 11"/>
            <p:cNvSpPr>
              <a:spLocks/>
            </p:cNvSpPr>
            <p:nvPr/>
          </p:nvSpPr>
          <p:spPr bwMode="auto">
            <a:xfrm>
              <a:off x="2835" y="572"/>
              <a:ext cx="1360" cy="21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1" name="Line 12"/>
            <p:cNvSpPr>
              <a:spLocks noChangeShapeType="1"/>
            </p:cNvSpPr>
            <p:nvPr/>
          </p:nvSpPr>
          <p:spPr bwMode="auto">
            <a:xfrm>
              <a:off x="1701" y="1207"/>
              <a:ext cx="181" cy="181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2" name="Line 13"/>
            <p:cNvSpPr>
              <a:spLocks noChangeShapeType="1"/>
            </p:cNvSpPr>
            <p:nvPr/>
          </p:nvSpPr>
          <p:spPr bwMode="auto">
            <a:xfrm flipH="1">
              <a:off x="3742" y="1253"/>
              <a:ext cx="181" cy="181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3" name="Arc 19"/>
            <p:cNvSpPr>
              <a:spLocks/>
            </p:cNvSpPr>
            <p:nvPr/>
          </p:nvSpPr>
          <p:spPr bwMode="auto">
            <a:xfrm rot="10287292" flipV="1">
              <a:off x="2665" y="2387"/>
              <a:ext cx="269" cy="278"/>
            </a:xfrm>
            <a:custGeom>
              <a:avLst/>
              <a:gdLst>
                <a:gd name="T0" fmla="*/ 0 w 21600"/>
                <a:gd name="T1" fmla="*/ 0 h 22025"/>
                <a:gd name="T2" fmla="*/ 0 w 21600"/>
                <a:gd name="T3" fmla="*/ 0 h 22025"/>
                <a:gd name="T4" fmla="*/ 0 w 21600"/>
                <a:gd name="T5" fmla="*/ 0 h 2202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025"/>
                <a:gd name="T11" fmla="*/ 21600 w 21600"/>
                <a:gd name="T12" fmla="*/ 22025 h 220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02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41"/>
                    <a:pt x="21598" y="21883"/>
                    <a:pt x="21595" y="22024"/>
                  </a:cubicBezTo>
                </a:path>
                <a:path w="21600" h="2202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41"/>
                    <a:pt x="21598" y="21883"/>
                    <a:pt x="21595" y="2202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4" name="Arc 20"/>
            <p:cNvSpPr>
              <a:spLocks/>
            </p:cNvSpPr>
            <p:nvPr/>
          </p:nvSpPr>
          <p:spPr bwMode="auto">
            <a:xfrm rot="17236395" flipV="1">
              <a:off x="3325" y="2441"/>
              <a:ext cx="241" cy="251"/>
            </a:xfrm>
            <a:custGeom>
              <a:avLst/>
              <a:gdLst>
                <a:gd name="T0" fmla="*/ 0 w 21472"/>
                <a:gd name="T1" fmla="*/ 0 h 21600"/>
                <a:gd name="T2" fmla="*/ 0 w 21472"/>
                <a:gd name="T3" fmla="*/ 0 h 21600"/>
                <a:gd name="T4" fmla="*/ 0 w 2147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472"/>
                <a:gd name="T10" fmla="*/ 0 h 21600"/>
                <a:gd name="T11" fmla="*/ 21472 w 2147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72" h="21600" fill="none" extrusionOk="0">
                  <a:moveTo>
                    <a:pt x="-1" y="0"/>
                  </a:moveTo>
                  <a:cubicBezTo>
                    <a:pt x="11019" y="0"/>
                    <a:pt x="20272" y="8295"/>
                    <a:pt x="21471" y="19249"/>
                  </a:cubicBezTo>
                </a:path>
                <a:path w="21472" h="21600" stroke="0" extrusionOk="0">
                  <a:moveTo>
                    <a:pt x="-1" y="0"/>
                  </a:moveTo>
                  <a:cubicBezTo>
                    <a:pt x="11019" y="0"/>
                    <a:pt x="20272" y="8295"/>
                    <a:pt x="21471" y="192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5" name="Text Box 38"/>
            <p:cNvSpPr txBox="1">
              <a:spLocks noChangeArrowheads="1"/>
            </p:cNvSpPr>
            <p:nvPr/>
          </p:nvSpPr>
          <p:spPr bwMode="auto">
            <a:xfrm>
              <a:off x="1292" y="2750"/>
              <a:ext cx="278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27666" name="Text Box 39"/>
            <p:cNvSpPr txBox="1">
              <a:spLocks noChangeArrowheads="1"/>
            </p:cNvSpPr>
            <p:nvPr/>
          </p:nvSpPr>
          <p:spPr bwMode="auto">
            <a:xfrm>
              <a:off x="2699" y="164"/>
              <a:ext cx="278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27667" name="Text Box 40"/>
            <p:cNvSpPr txBox="1">
              <a:spLocks noChangeArrowheads="1"/>
            </p:cNvSpPr>
            <p:nvPr/>
          </p:nvSpPr>
          <p:spPr bwMode="auto">
            <a:xfrm>
              <a:off x="4241" y="2659"/>
              <a:ext cx="278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С</a:t>
              </a:r>
            </a:p>
          </p:txBody>
        </p:sp>
        <p:sp>
          <p:nvSpPr>
            <p:cNvPr id="27668" name="Text Box 41"/>
            <p:cNvSpPr txBox="1">
              <a:spLocks noChangeArrowheads="1"/>
            </p:cNvSpPr>
            <p:nvPr/>
          </p:nvSpPr>
          <p:spPr bwMode="auto">
            <a:xfrm>
              <a:off x="3002" y="2729"/>
              <a:ext cx="290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О</a:t>
              </a:r>
            </a:p>
          </p:txBody>
        </p:sp>
        <p:sp>
          <p:nvSpPr>
            <p:cNvPr id="27669" name="Text Box 43"/>
            <p:cNvSpPr txBox="1">
              <a:spLocks noChangeArrowheads="1"/>
            </p:cNvSpPr>
            <p:nvPr/>
          </p:nvSpPr>
          <p:spPr bwMode="auto">
            <a:xfrm>
              <a:off x="2057" y="1109"/>
              <a:ext cx="253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К</a:t>
              </a:r>
            </a:p>
          </p:txBody>
        </p:sp>
        <p:sp>
          <p:nvSpPr>
            <p:cNvPr id="27670" name="Text Box 44"/>
            <p:cNvSpPr txBox="1">
              <a:spLocks noChangeArrowheads="1"/>
            </p:cNvSpPr>
            <p:nvPr/>
          </p:nvSpPr>
          <p:spPr bwMode="auto">
            <a:xfrm>
              <a:off x="3587" y="1604"/>
              <a:ext cx="265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Р</a:t>
              </a:r>
            </a:p>
          </p:txBody>
        </p:sp>
      </p:grpSp>
      <p:sp>
        <p:nvSpPr>
          <p:cNvPr id="27651" name="AutoShape 4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652" name="Group 46"/>
          <p:cNvGrpSpPr>
            <a:grpSpLocks/>
          </p:cNvGrpSpPr>
          <p:nvPr/>
        </p:nvGrpSpPr>
        <p:grpSpPr bwMode="auto">
          <a:xfrm>
            <a:off x="3000375" y="5429250"/>
            <a:ext cx="5745163" cy="666750"/>
            <a:chOff x="1164" y="3420"/>
            <a:chExt cx="3619" cy="420"/>
          </a:xfrm>
        </p:grpSpPr>
        <p:sp>
          <p:nvSpPr>
            <p:cNvPr id="27654" name="Text Box 47"/>
            <p:cNvSpPr txBox="1">
              <a:spLocks noChangeArrowheads="1"/>
            </p:cNvSpPr>
            <p:nvPr/>
          </p:nvSpPr>
          <p:spPr bwMode="auto">
            <a:xfrm>
              <a:off x="1164" y="3510"/>
              <a:ext cx="3603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Найти подобные треугольники</a:t>
              </a:r>
            </a:p>
          </p:txBody>
        </p:sp>
        <p:sp>
          <p:nvSpPr>
            <p:cNvPr id="27655" name="Line 48"/>
            <p:cNvSpPr>
              <a:spLocks noChangeShapeType="1"/>
            </p:cNvSpPr>
            <p:nvPr/>
          </p:nvSpPr>
          <p:spPr bwMode="auto">
            <a:xfrm>
              <a:off x="2334" y="3420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3" name="Text Box 50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2"/>
          <p:cNvGrpSpPr>
            <a:grpSpLocks/>
          </p:cNvGrpSpPr>
          <p:nvPr/>
        </p:nvGrpSpPr>
        <p:grpSpPr bwMode="auto">
          <a:xfrm rot="5400000">
            <a:off x="2505869" y="494507"/>
            <a:ext cx="3521075" cy="4103687"/>
            <a:chOff x="1156" y="617"/>
            <a:chExt cx="2218" cy="2585"/>
          </a:xfrm>
        </p:grpSpPr>
        <p:sp>
          <p:nvSpPr>
            <p:cNvPr id="28687" name="Freeform 5"/>
            <p:cNvSpPr>
              <a:spLocks/>
            </p:cNvSpPr>
            <p:nvPr/>
          </p:nvSpPr>
          <p:spPr bwMode="auto">
            <a:xfrm>
              <a:off x="1156" y="617"/>
              <a:ext cx="1225" cy="2585"/>
            </a:xfrm>
            <a:custGeom>
              <a:avLst/>
              <a:gdLst>
                <a:gd name="T0" fmla="*/ 0 w 1225"/>
                <a:gd name="T1" fmla="*/ 1905 h 2585"/>
                <a:gd name="T2" fmla="*/ 1225 w 1225"/>
                <a:gd name="T3" fmla="*/ 0 h 2585"/>
                <a:gd name="T4" fmla="*/ 1225 w 1225"/>
                <a:gd name="T5" fmla="*/ 2585 h 2585"/>
                <a:gd name="T6" fmla="*/ 0 w 1225"/>
                <a:gd name="T7" fmla="*/ 1905 h 25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5"/>
                <a:gd name="T13" fmla="*/ 0 h 2585"/>
                <a:gd name="T14" fmla="*/ 1225 w 1225"/>
                <a:gd name="T15" fmla="*/ 2585 h 25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5" h="2585">
                  <a:moveTo>
                    <a:pt x="0" y="1905"/>
                  </a:moveTo>
                  <a:lnTo>
                    <a:pt x="1225" y="0"/>
                  </a:lnTo>
                  <a:lnTo>
                    <a:pt x="1225" y="2585"/>
                  </a:lnTo>
                  <a:lnTo>
                    <a:pt x="0" y="1905"/>
                  </a:lnTo>
                  <a:close/>
                </a:path>
              </a:pathLst>
            </a:custGeom>
            <a:gradFill rotWithShape="1">
              <a:gsLst>
                <a:gs pos="0">
                  <a:srgbClr val="CC99FF"/>
                </a:gs>
                <a:gs pos="100000">
                  <a:schemeClr val="bg1">
                    <a:alpha val="60001"/>
                  </a:schemeClr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88" name="Freeform 6"/>
            <p:cNvSpPr>
              <a:spLocks/>
            </p:cNvSpPr>
            <p:nvPr/>
          </p:nvSpPr>
          <p:spPr bwMode="auto">
            <a:xfrm flipH="1">
              <a:off x="2384" y="940"/>
              <a:ext cx="990" cy="1710"/>
            </a:xfrm>
            <a:custGeom>
              <a:avLst/>
              <a:gdLst>
                <a:gd name="T0" fmla="*/ 0 w 1225"/>
                <a:gd name="T1" fmla="*/ 552 h 2585"/>
                <a:gd name="T2" fmla="*/ 647 w 1225"/>
                <a:gd name="T3" fmla="*/ 0 h 2585"/>
                <a:gd name="T4" fmla="*/ 647 w 1225"/>
                <a:gd name="T5" fmla="*/ 748 h 2585"/>
                <a:gd name="T6" fmla="*/ 0 w 1225"/>
                <a:gd name="T7" fmla="*/ 552 h 25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5"/>
                <a:gd name="T13" fmla="*/ 0 h 2585"/>
                <a:gd name="T14" fmla="*/ 1225 w 1225"/>
                <a:gd name="T15" fmla="*/ 2585 h 25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5" h="2585">
                  <a:moveTo>
                    <a:pt x="0" y="1905"/>
                  </a:moveTo>
                  <a:lnTo>
                    <a:pt x="1225" y="0"/>
                  </a:lnTo>
                  <a:lnTo>
                    <a:pt x="1225" y="2585"/>
                  </a:lnTo>
                  <a:lnTo>
                    <a:pt x="0" y="1905"/>
                  </a:lnTo>
                  <a:close/>
                </a:path>
              </a:pathLst>
            </a:custGeom>
            <a:gradFill rotWithShape="1">
              <a:gsLst>
                <a:gs pos="0">
                  <a:srgbClr val="009999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89" name="Line 7"/>
            <p:cNvSpPr>
              <a:spLocks noChangeShapeType="1"/>
            </p:cNvSpPr>
            <p:nvPr/>
          </p:nvSpPr>
          <p:spPr bwMode="auto">
            <a:xfrm flipV="1">
              <a:off x="1156" y="1660"/>
              <a:ext cx="1228" cy="8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80" name="Freeform 8"/>
            <p:cNvSpPr>
              <a:spLocks/>
            </p:cNvSpPr>
            <p:nvPr/>
          </p:nvSpPr>
          <p:spPr bwMode="auto">
            <a:xfrm>
              <a:off x="2384" y="1657"/>
              <a:ext cx="990" cy="540"/>
            </a:xfrm>
            <a:custGeom>
              <a:avLst/>
              <a:gdLst/>
              <a:ahLst/>
              <a:cxnLst>
                <a:cxn ang="0">
                  <a:pos x="1262" y="957"/>
                </a:cxn>
                <a:cxn ang="0">
                  <a:pos x="0" y="0"/>
                </a:cxn>
              </a:cxnLst>
              <a:rect l="0" t="0" r="r" b="b"/>
              <a:pathLst>
                <a:path w="1262" h="957">
                  <a:moveTo>
                    <a:pt x="1262" y="957"/>
                  </a:move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tx2">
                    <a:alpha val="60001"/>
                  </a:schemeClr>
                </a:gs>
                <a:gs pos="100000">
                  <a:schemeClr val="tx2">
                    <a:gamma/>
                    <a:tint val="4823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91" name="Arc 10"/>
            <p:cNvSpPr>
              <a:spLocks/>
            </p:cNvSpPr>
            <p:nvPr/>
          </p:nvSpPr>
          <p:spPr bwMode="auto">
            <a:xfrm flipH="1" flipV="1">
              <a:off x="2156" y="935"/>
              <a:ext cx="216" cy="181"/>
            </a:xfrm>
            <a:custGeom>
              <a:avLst/>
              <a:gdLst>
                <a:gd name="T0" fmla="*/ 0 w 25640"/>
                <a:gd name="T1" fmla="*/ 0 h 21600"/>
                <a:gd name="T2" fmla="*/ 0 w 25640"/>
                <a:gd name="T3" fmla="*/ 0 h 21600"/>
                <a:gd name="T4" fmla="*/ 0 w 25640"/>
                <a:gd name="T5" fmla="*/ 0 h 21600"/>
                <a:gd name="T6" fmla="*/ 0 60000 65536"/>
                <a:gd name="T7" fmla="*/ 0 60000 65536"/>
                <a:gd name="T8" fmla="*/ 0 60000 65536"/>
                <a:gd name="T9" fmla="*/ 0 w 25640"/>
                <a:gd name="T10" fmla="*/ 0 h 21600"/>
                <a:gd name="T11" fmla="*/ 25640 w 25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640" h="21600" fill="none" extrusionOk="0">
                  <a:moveTo>
                    <a:pt x="0" y="412"/>
                  </a:moveTo>
                  <a:cubicBezTo>
                    <a:pt x="1383" y="138"/>
                    <a:pt x="2789" y="-1"/>
                    <a:pt x="4200" y="0"/>
                  </a:cubicBezTo>
                  <a:cubicBezTo>
                    <a:pt x="15115" y="0"/>
                    <a:pt x="24315" y="8143"/>
                    <a:pt x="25640" y="18978"/>
                  </a:cubicBezTo>
                </a:path>
                <a:path w="25640" h="21600" stroke="0" extrusionOk="0">
                  <a:moveTo>
                    <a:pt x="0" y="412"/>
                  </a:moveTo>
                  <a:cubicBezTo>
                    <a:pt x="1383" y="138"/>
                    <a:pt x="2789" y="-1"/>
                    <a:pt x="4200" y="0"/>
                  </a:cubicBezTo>
                  <a:cubicBezTo>
                    <a:pt x="15115" y="0"/>
                    <a:pt x="24315" y="8143"/>
                    <a:pt x="25640" y="18978"/>
                  </a:cubicBezTo>
                  <a:lnTo>
                    <a:pt x="420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2" name="Arc 11"/>
            <p:cNvSpPr>
              <a:spLocks/>
            </p:cNvSpPr>
            <p:nvPr/>
          </p:nvSpPr>
          <p:spPr bwMode="auto">
            <a:xfrm rot="-3667971" flipH="1" flipV="1">
              <a:off x="2378" y="1165"/>
              <a:ext cx="166" cy="114"/>
            </a:xfrm>
            <a:custGeom>
              <a:avLst/>
              <a:gdLst>
                <a:gd name="T0" fmla="*/ 0 w 27765"/>
                <a:gd name="T1" fmla="*/ 0 h 21600"/>
                <a:gd name="T2" fmla="*/ 0 w 27765"/>
                <a:gd name="T3" fmla="*/ 0 h 21600"/>
                <a:gd name="T4" fmla="*/ 0 w 27765"/>
                <a:gd name="T5" fmla="*/ 0 h 21600"/>
                <a:gd name="T6" fmla="*/ 0 60000 65536"/>
                <a:gd name="T7" fmla="*/ 0 60000 65536"/>
                <a:gd name="T8" fmla="*/ 0 60000 65536"/>
                <a:gd name="T9" fmla="*/ 0 w 27765"/>
                <a:gd name="T10" fmla="*/ 0 h 21600"/>
                <a:gd name="T11" fmla="*/ 27765 w 2776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65" h="21600" fill="none" extrusionOk="0">
                  <a:moveTo>
                    <a:pt x="-1" y="946"/>
                  </a:moveTo>
                  <a:cubicBezTo>
                    <a:pt x="2049" y="319"/>
                    <a:pt x="4181" y="-1"/>
                    <a:pt x="6325" y="0"/>
                  </a:cubicBezTo>
                  <a:cubicBezTo>
                    <a:pt x="17240" y="0"/>
                    <a:pt x="26440" y="8143"/>
                    <a:pt x="27765" y="18978"/>
                  </a:cubicBezTo>
                </a:path>
                <a:path w="27765" h="21600" stroke="0" extrusionOk="0">
                  <a:moveTo>
                    <a:pt x="-1" y="946"/>
                  </a:moveTo>
                  <a:cubicBezTo>
                    <a:pt x="2049" y="319"/>
                    <a:pt x="4181" y="-1"/>
                    <a:pt x="6325" y="0"/>
                  </a:cubicBezTo>
                  <a:cubicBezTo>
                    <a:pt x="17240" y="0"/>
                    <a:pt x="26440" y="8143"/>
                    <a:pt x="27765" y="18978"/>
                  </a:cubicBezTo>
                  <a:lnTo>
                    <a:pt x="6325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3" name="Arc 14"/>
            <p:cNvSpPr>
              <a:spLocks/>
            </p:cNvSpPr>
            <p:nvPr/>
          </p:nvSpPr>
          <p:spPr bwMode="auto">
            <a:xfrm flipV="1">
              <a:off x="2371" y="1132"/>
              <a:ext cx="135" cy="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4" name="Arc 15"/>
            <p:cNvSpPr>
              <a:spLocks/>
            </p:cNvSpPr>
            <p:nvPr/>
          </p:nvSpPr>
          <p:spPr bwMode="auto">
            <a:xfrm flipH="1" flipV="1">
              <a:off x="2200" y="890"/>
              <a:ext cx="181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5" name="Arc 16"/>
            <p:cNvSpPr>
              <a:spLocks/>
            </p:cNvSpPr>
            <p:nvPr/>
          </p:nvSpPr>
          <p:spPr bwMode="auto">
            <a:xfrm>
              <a:off x="2384" y="1570"/>
              <a:ext cx="225" cy="22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6" name="Arc 17"/>
            <p:cNvSpPr>
              <a:spLocks/>
            </p:cNvSpPr>
            <p:nvPr/>
          </p:nvSpPr>
          <p:spPr bwMode="auto">
            <a:xfrm flipH="1">
              <a:off x="2159" y="1570"/>
              <a:ext cx="225" cy="270"/>
            </a:xfrm>
            <a:custGeom>
              <a:avLst/>
              <a:gdLst>
                <a:gd name="T0" fmla="*/ 0 w 21600"/>
                <a:gd name="T1" fmla="*/ 0 h 21926"/>
                <a:gd name="T2" fmla="*/ 0 w 21600"/>
                <a:gd name="T3" fmla="*/ 0 h 21926"/>
                <a:gd name="T4" fmla="*/ 0 w 21600"/>
                <a:gd name="T5" fmla="*/ 0 h 2192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26"/>
                <a:gd name="T11" fmla="*/ 21600 w 21600"/>
                <a:gd name="T12" fmla="*/ 21926 h 219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2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08"/>
                    <a:pt x="21599" y="21817"/>
                    <a:pt x="21597" y="21925"/>
                  </a:cubicBezTo>
                </a:path>
                <a:path w="21600" h="2192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08"/>
                    <a:pt x="21599" y="21817"/>
                    <a:pt x="21597" y="2192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8675" name="Text Box 18"/>
          <p:cNvSpPr txBox="1">
            <a:spLocks noChangeArrowheads="1"/>
          </p:cNvSpPr>
          <p:nvPr/>
        </p:nvSpPr>
        <p:spPr bwMode="auto">
          <a:xfrm>
            <a:off x="6372225" y="2420938"/>
            <a:ext cx="441325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28676" name="Text Box 19"/>
          <p:cNvSpPr txBox="1">
            <a:spLocks noChangeArrowheads="1"/>
          </p:cNvSpPr>
          <p:nvPr/>
        </p:nvSpPr>
        <p:spPr bwMode="auto">
          <a:xfrm>
            <a:off x="3419475" y="333375"/>
            <a:ext cx="441325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28677" name="Text Box 20"/>
          <p:cNvSpPr txBox="1">
            <a:spLocks noChangeArrowheads="1"/>
          </p:cNvSpPr>
          <p:nvPr/>
        </p:nvSpPr>
        <p:spPr bwMode="auto">
          <a:xfrm>
            <a:off x="3357563" y="4143375"/>
            <a:ext cx="438150" cy="5286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28678" name="Text Box 21"/>
          <p:cNvSpPr txBox="1">
            <a:spLocks noChangeArrowheads="1"/>
          </p:cNvSpPr>
          <p:nvPr/>
        </p:nvSpPr>
        <p:spPr bwMode="auto">
          <a:xfrm>
            <a:off x="1763713" y="2420938"/>
            <a:ext cx="43180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Д</a:t>
            </a:r>
          </a:p>
        </p:txBody>
      </p:sp>
      <p:grpSp>
        <p:nvGrpSpPr>
          <p:cNvPr id="28679" name="Group 23"/>
          <p:cNvGrpSpPr>
            <a:grpSpLocks/>
          </p:cNvGrpSpPr>
          <p:nvPr/>
        </p:nvGrpSpPr>
        <p:grpSpPr bwMode="auto">
          <a:xfrm>
            <a:off x="2843213" y="5445125"/>
            <a:ext cx="6035675" cy="771525"/>
            <a:chOff x="1791" y="3430"/>
            <a:chExt cx="3802" cy="486"/>
          </a:xfrm>
        </p:grpSpPr>
        <p:sp>
          <p:nvSpPr>
            <p:cNvPr id="28685" name="Text Box 24"/>
            <p:cNvSpPr txBox="1">
              <a:spLocks noChangeArrowheads="1"/>
            </p:cNvSpPr>
            <p:nvPr/>
          </p:nvSpPr>
          <p:spPr bwMode="auto">
            <a:xfrm>
              <a:off x="1915" y="3586"/>
              <a:ext cx="3678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Найти: подобные треугольники</a:t>
              </a:r>
            </a:p>
          </p:txBody>
        </p:sp>
        <p:sp>
          <p:nvSpPr>
            <p:cNvPr id="28686" name="Line 25"/>
            <p:cNvSpPr>
              <a:spLocks noChangeShapeType="1"/>
            </p:cNvSpPr>
            <p:nvPr/>
          </p:nvSpPr>
          <p:spPr bwMode="auto">
            <a:xfrm>
              <a:off x="1791" y="3430"/>
              <a:ext cx="362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680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Text Box 27"/>
          <p:cNvSpPr txBox="1">
            <a:spLocks noChangeArrowheads="1"/>
          </p:cNvSpPr>
          <p:nvPr/>
        </p:nvSpPr>
        <p:spPr bwMode="auto">
          <a:xfrm>
            <a:off x="4067175" y="2636838"/>
            <a:ext cx="43180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28682" name="Text Box 28"/>
          <p:cNvSpPr txBox="1">
            <a:spLocks noChangeArrowheads="1"/>
          </p:cNvSpPr>
          <p:nvPr/>
        </p:nvSpPr>
        <p:spPr bwMode="auto">
          <a:xfrm>
            <a:off x="7164388" y="188913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10</a:t>
            </a:r>
          </a:p>
        </p:txBody>
      </p:sp>
      <p:sp>
        <p:nvSpPr>
          <p:cNvPr id="28683" name="Text Box 20"/>
          <p:cNvSpPr txBox="1">
            <a:spLocks noChangeArrowheads="1"/>
          </p:cNvSpPr>
          <p:nvPr/>
        </p:nvSpPr>
        <p:spPr bwMode="auto">
          <a:xfrm>
            <a:off x="2857500" y="2714625"/>
            <a:ext cx="438150" cy="5286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28684" name="Text Box 20"/>
          <p:cNvSpPr txBox="1">
            <a:spLocks noChangeArrowheads="1"/>
          </p:cNvSpPr>
          <p:nvPr/>
        </p:nvSpPr>
        <p:spPr bwMode="auto">
          <a:xfrm>
            <a:off x="5572125" y="2714625"/>
            <a:ext cx="419100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авая фигурная скобка 27"/>
          <p:cNvSpPr>
            <a:spLocks/>
          </p:cNvSpPr>
          <p:nvPr/>
        </p:nvSpPr>
        <p:spPr bwMode="auto">
          <a:xfrm rot="1109015">
            <a:off x="5624513" y="700088"/>
            <a:ext cx="1104900" cy="4043362"/>
          </a:xfrm>
          <a:prstGeom prst="rightBrace">
            <a:avLst>
              <a:gd name="adj1" fmla="val 8335"/>
              <a:gd name="adj2" fmla="val 5122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 bwMode="auto">
          <a:xfrm rot="1849734">
            <a:off x="1742688" y="-387638"/>
            <a:ext cx="4605703" cy="3989937"/>
          </a:xfrm>
          <a:prstGeom prst="triangle">
            <a:avLst>
              <a:gd name="adj" fmla="val 79984"/>
            </a:avLst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702" name="Freeform 8"/>
          <p:cNvSpPr>
            <a:spLocks/>
          </p:cNvSpPr>
          <p:nvPr/>
        </p:nvSpPr>
        <p:spPr bwMode="auto">
          <a:xfrm rot="16200000" flipH="1">
            <a:off x="3107531" y="107157"/>
            <a:ext cx="428625" cy="4500562"/>
          </a:xfrm>
          <a:custGeom>
            <a:avLst/>
            <a:gdLst>
              <a:gd name="T0" fmla="*/ 2147483647 w 1262"/>
              <a:gd name="T1" fmla="*/ 2147483647 h 957"/>
              <a:gd name="T2" fmla="*/ 0 w 1262"/>
              <a:gd name="T3" fmla="*/ 0 h 957"/>
              <a:gd name="T4" fmla="*/ 0 60000 65536"/>
              <a:gd name="T5" fmla="*/ 0 60000 65536"/>
              <a:gd name="T6" fmla="*/ 0 w 1262"/>
              <a:gd name="T7" fmla="*/ 0 h 957"/>
              <a:gd name="T8" fmla="*/ 1262 w 1262"/>
              <a:gd name="T9" fmla="*/ 957 h 9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62" h="957">
                <a:moveTo>
                  <a:pt x="1262" y="957"/>
                </a:moveTo>
                <a:lnTo>
                  <a:pt x="0" y="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0099">
                  <a:alpha val="60001"/>
                </a:srgbClr>
              </a:gs>
            </a:gsLst>
            <a:lin ang="2700000" scaled="1"/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3" name="Arc 9"/>
          <p:cNvSpPr>
            <a:spLocks/>
          </p:cNvSpPr>
          <p:nvPr/>
        </p:nvSpPr>
        <p:spPr bwMode="auto">
          <a:xfrm rot="-5400000" flipH="1" flipV="1">
            <a:off x="1829594" y="2313781"/>
            <a:ext cx="342900" cy="287338"/>
          </a:xfrm>
          <a:custGeom>
            <a:avLst/>
            <a:gdLst>
              <a:gd name="T0" fmla="*/ 0 w 25640"/>
              <a:gd name="T1" fmla="*/ 2147483647 h 21600"/>
              <a:gd name="T2" fmla="*/ 2147483647 w 25640"/>
              <a:gd name="T3" fmla="*/ 2147483647 h 21600"/>
              <a:gd name="T4" fmla="*/ 2147483647 w 25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5640"/>
              <a:gd name="T10" fmla="*/ 0 h 21600"/>
              <a:gd name="T11" fmla="*/ 25640 w 25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40" h="21600" fill="none" extrusionOk="0">
                <a:moveTo>
                  <a:pt x="0" y="412"/>
                </a:moveTo>
                <a:cubicBezTo>
                  <a:pt x="1383" y="138"/>
                  <a:pt x="2789" y="-1"/>
                  <a:pt x="4200" y="0"/>
                </a:cubicBezTo>
                <a:cubicBezTo>
                  <a:pt x="15115" y="0"/>
                  <a:pt x="24315" y="8143"/>
                  <a:pt x="25640" y="18978"/>
                </a:cubicBezTo>
              </a:path>
              <a:path w="25640" h="21600" stroke="0" extrusionOk="0">
                <a:moveTo>
                  <a:pt x="0" y="412"/>
                </a:moveTo>
                <a:cubicBezTo>
                  <a:pt x="1383" y="138"/>
                  <a:pt x="2789" y="-1"/>
                  <a:pt x="4200" y="0"/>
                </a:cubicBezTo>
                <a:cubicBezTo>
                  <a:pt x="15115" y="0"/>
                  <a:pt x="24315" y="8143"/>
                  <a:pt x="25640" y="18978"/>
                </a:cubicBezTo>
                <a:lnTo>
                  <a:pt x="420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4" name="Arc 10"/>
          <p:cNvSpPr>
            <a:spLocks/>
          </p:cNvSpPr>
          <p:nvPr/>
        </p:nvSpPr>
        <p:spPr bwMode="auto">
          <a:xfrm rot="-9067971" flipH="1" flipV="1">
            <a:off x="1901825" y="1919288"/>
            <a:ext cx="334963" cy="304800"/>
          </a:xfrm>
          <a:custGeom>
            <a:avLst/>
            <a:gdLst>
              <a:gd name="T0" fmla="*/ 0 w 27765"/>
              <a:gd name="T1" fmla="*/ 2147483647 h 21600"/>
              <a:gd name="T2" fmla="*/ 2147483647 w 27765"/>
              <a:gd name="T3" fmla="*/ 2147483647 h 21600"/>
              <a:gd name="T4" fmla="*/ 2147483647 w 27765"/>
              <a:gd name="T5" fmla="*/ 2147483647 h 21600"/>
              <a:gd name="T6" fmla="*/ 0 60000 65536"/>
              <a:gd name="T7" fmla="*/ 0 60000 65536"/>
              <a:gd name="T8" fmla="*/ 0 60000 65536"/>
              <a:gd name="T9" fmla="*/ 0 w 27765"/>
              <a:gd name="T10" fmla="*/ 0 h 21600"/>
              <a:gd name="T11" fmla="*/ 27765 w 2776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765" h="21600" fill="none" extrusionOk="0">
                <a:moveTo>
                  <a:pt x="-1" y="946"/>
                </a:moveTo>
                <a:cubicBezTo>
                  <a:pt x="2049" y="319"/>
                  <a:pt x="4181" y="-1"/>
                  <a:pt x="6325" y="0"/>
                </a:cubicBezTo>
                <a:cubicBezTo>
                  <a:pt x="17240" y="0"/>
                  <a:pt x="26440" y="8143"/>
                  <a:pt x="27765" y="18978"/>
                </a:cubicBezTo>
              </a:path>
              <a:path w="27765" h="21600" stroke="0" extrusionOk="0">
                <a:moveTo>
                  <a:pt x="-1" y="946"/>
                </a:moveTo>
                <a:cubicBezTo>
                  <a:pt x="2049" y="319"/>
                  <a:pt x="4181" y="-1"/>
                  <a:pt x="6325" y="0"/>
                </a:cubicBezTo>
                <a:cubicBezTo>
                  <a:pt x="17240" y="0"/>
                  <a:pt x="26440" y="8143"/>
                  <a:pt x="27765" y="18978"/>
                </a:cubicBezTo>
                <a:lnTo>
                  <a:pt x="6325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5" name="Arc 11"/>
          <p:cNvSpPr>
            <a:spLocks/>
          </p:cNvSpPr>
          <p:nvPr/>
        </p:nvSpPr>
        <p:spPr bwMode="auto">
          <a:xfrm rot="16200000" flipV="1">
            <a:off x="1607344" y="1964532"/>
            <a:ext cx="287337" cy="215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6" name="Arc 12"/>
          <p:cNvSpPr>
            <a:spLocks/>
          </p:cNvSpPr>
          <p:nvPr/>
        </p:nvSpPr>
        <p:spPr bwMode="auto">
          <a:xfrm rot="-5400000" flipH="1" flipV="1">
            <a:off x="1607344" y="2250282"/>
            <a:ext cx="287337" cy="215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7" name="Text Box 15"/>
          <p:cNvSpPr txBox="1">
            <a:spLocks noChangeArrowheads="1"/>
          </p:cNvSpPr>
          <p:nvPr/>
        </p:nvSpPr>
        <p:spPr bwMode="auto">
          <a:xfrm>
            <a:off x="500063" y="2000250"/>
            <a:ext cx="4318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29708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9" name="Text Box 17"/>
          <p:cNvSpPr txBox="1">
            <a:spLocks noChangeArrowheads="1"/>
          </p:cNvSpPr>
          <p:nvPr/>
        </p:nvSpPr>
        <p:spPr bwMode="auto">
          <a:xfrm>
            <a:off x="5643563" y="2428875"/>
            <a:ext cx="4318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29710" name="Text Box 18"/>
          <p:cNvSpPr txBox="1">
            <a:spLocks noChangeArrowheads="1"/>
          </p:cNvSpPr>
          <p:nvPr/>
        </p:nvSpPr>
        <p:spPr bwMode="auto">
          <a:xfrm>
            <a:off x="6072188" y="142875"/>
            <a:ext cx="4318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29711" name="Text Box 19"/>
          <p:cNvSpPr txBox="1">
            <a:spLocks noChangeArrowheads="1"/>
          </p:cNvSpPr>
          <p:nvPr/>
        </p:nvSpPr>
        <p:spPr bwMode="auto">
          <a:xfrm>
            <a:off x="4500563" y="4500563"/>
            <a:ext cx="43180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29712" name="Text Box 22"/>
          <p:cNvSpPr txBox="1">
            <a:spLocks noChangeArrowheads="1"/>
          </p:cNvSpPr>
          <p:nvPr/>
        </p:nvSpPr>
        <p:spPr bwMode="auto">
          <a:xfrm>
            <a:off x="3040063" y="5692775"/>
            <a:ext cx="1998662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Найти: ДС</a:t>
            </a:r>
          </a:p>
        </p:txBody>
      </p:sp>
      <p:sp>
        <p:nvSpPr>
          <p:cNvPr id="29713" name="Line 23"/>
          <p:cNvSpPr>
            <a:spLocks noChangeShapeType="1"/>
          </p:cNvSpPr>
          <p:nvPr/>
        </p:nvSpPr>
        <p:spPr bwMode="auto">
          <a:xfrm>
            <a:off x="3203575" y="5445125"/>
            <a:ext cx="54006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4" name="Text Box 40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11</a:t>
            </a:r>
          </a:p>
        </p:txBody>
      </p:sp>
      <p:sp>
        <p:nvSpPr>
          <p:cNvPr id="29715" name="Text Box 20"/>
          <p:cNvSpPr txBox="1">
            <a:spLocks noChangeArrowheads="1"/>
          </p:cNvSpPr>
          <p:nvPr/>
        </p:nvSpPr>
        <p:spPr bwMode="auto">
          <a:xfrm>
            <a:off x="6215063" y="2286000"/>
            <a:ext cx="928687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</a:rPr>
              <a:t>24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500438" y="714375"/>
            <a:ext cx="1047750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5000625" y="3429000"/>
            <a:ext cx="1038225" cy="523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</a:rPr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7700" cy="647700"/>
          </a:xfrm>
          <a:prstGeom prst="actionButtonBeginning">
            <a:avLst/>
          </a:prstGeom>
          <a:solidFill>
            <a:schemeClr val="accent2"/>
          </a:solidFill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WordArt 5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6913562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Третий</a:t>
            </a:r>
          </a:p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признак  подобия треугольников</a:t>
            </a:r>
          </a:p>
        </p:txBody>
      </p:sp>
      <p:grpSp>
        <p:nvGrpSpPr>
          <p:cNvPr id="30724" name="Group 6"/>
          <p:cNvGrpSpPr>
            <a:grpSpLocks/>
          </p:cNvGrpSpPr>
          <p:nvPr/>
        </p:nvGrpSpPr>
        <p:grpSpPr bwMode="auto">
          <a:xfrm>
            <a:off x="3635375" y="3933825"/>
            <a:ext cx="647700" cy="647700"/>
            <a:chOff x="703" y="1752"/>
            <a:chExt cx="408" cy="408"/>
          </a:xfrm>
        </p:grpSpPr>
        <p:sp>
          <p:nvSpPr>
            <p:cNvPr id="30735" name="AutoShape 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6" name="Text Box 8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1</a:t>
              </a:r>
            </a:p>
          </p:txBody>
        </p:sp>
      </p:grpSp>
      <p:grpSp>
        <p:nvGrpSpPr>
          <p:cNvPr id="30725" name="Group 9"/>
          <p:cNvGrpSpPr>
            <a:grpSpLocks/>
          </p:cNvGrpSpPr>
          <p:nvPr/>
        </p:nvGrpSpPr>
        <p:grpSpPr bwMode="auto">
          <a:xfrm>
            <a:off x="4500563" y="3933825"/>
            <a:ext cx="647700" cy="647700"/>
            <a:chOff x="703" y="1752"/>
            <a:chExt cx="408" cy="408"/>
          </a:xfrm>
        </p:grpSpPr>
        <p:sp>
          <p:nvSpPr>
            <p:cNvPr id="30733" name="AutoShape 1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4" name="Text Box 11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2</a:t>
              </a:r>
            </a:p>
          </p:txBody>
        </p:sp>
      </p:grpSp>
      <p:grpSp>
        <p:nvGrpSpPr>
          <p:cNvPr id="30726" name="Group 12"/>
          <p:cNvGrpSpPr>
            <a:grpSpLocks/>
          </p:cNvGrpSpPr>
          <p:nvPr/>
        </p:nvGrpSpPr>
        <p:grpSpPr bwMode="auto">
          <a:xfrm>
            <a:off x="5435600" y="3933825"/>
            <a:ext cx="647700" cy="647700"/>
            <a:chOff x="703" y="1752"/>
            <a:chExt cx="408" cy="408"/>
          </a:xfrm>
        </p:grpSpPr>
        <p:sp>
          <p:nvSpPr>
            <p:cNvPr id="30731" name="AutoShape 1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2" name="Text Box 14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3</a:t>
              </a:r>
            </a:p>
          </p:txBody>
        </p:sp>
      </p:grpSp>
      <p:grpSp>
        <p:nvGrpSpPr>
          <p:cNvPr id="30727" name="Group 15"/>
          <p:cNvGrpSpPr>
            <a:grpSpLocks/>
          </p:cNvGrpSpPr>
          <p:nvPr/>
        </p:nvGrpSpPr>
        <p:grpSpPr bwMode="auto">
          <a:xfrm>
            <a:off x="6300788" y="3933825"/>
            <a:ext cx="647700" cy="647700"/>
            <a:chOff x="703" y="1752"/>
            <a:chExt cx="408" cy="408"/>
          </a:xfrm>
        </p:grpSpPr>
        <p:sp>
          <p:nvSpPr>
            <p:cNvPr id="30729" name="AutoShape 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0" name="Text Box 17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4</a:t>
              </a:r>
            </a:p>
          </p:txBody>
        </p:sp>
      </p:grpSp>
      <p:pic>
        <p:nvPicPr>
          <p:cNvPr id="30728" name="Рисунок 33" descr="F:\картинки\HOMEANIM\AG00317_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57313" y="3571875"/>
            <a:ext cx="1714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1979613" y="1628775"/>
            <a:ext cx="4284662" cy="2376488"/>
          </a:xfrm>
          <a:prstGeom prst="parallelogram">
            <a:avLst>
              <a:gd name="adj" fmla="val 45073"/>
            </a:avLst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18900000" scaled="1"/>
          </a:gra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1747" name="Line 5"/>
          <p:cNvSpPr>
            <a:spLocks noChangeShapeType="1"/>
          </p:cNvSpPr>
          <p:nvPr/>
        </p:nvSpPr>
        <p:spPr bwMode="auto">
          <a:xfrm>
            <a:off x="2500313" y="2786063"/>
            <a:ext cx="1143000" cy="12144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8" name="Text Box 18"/>
          <p:cNvSpPr txBox="1">
            <a:spLocks noChangeArrowheads="1"/>
          </p:cNvSpPr>
          <p:nvPr/>
        </p:nvSpPr>
        <p:spPr bwMode="auto">
          <a:xfrm>
            <a:off x="1476375" y="36449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31749" name="Text Box 19"/>
          <p:cNvSpPr txBox="1">
            <a:spLocks noChangeArrowheads="1"/>
          </p:cNvSpPr>
          <p:nvPr/>
        </p:nvSpPr>
        <p:spPr bwMode="auto">
          <a:xfrm>
            <a:off x="2555875" y="11255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31750" name="Text Box 20"/>
          <p:cNvSpPr txBox="1">
            <a:spLocks noChangeArrowheads="1"/>
          </p:cNvSpPr>
          <p:nvPr/>
        </p:nvSpPr>
        <p:spPr bwMode="auto">
          <a:xfrm>
            <a:off x="6084888" y="10525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31751" name="Text Box 21"/>
          <p:cNvSpPr txBox="1">
            <a:spLocks noChangeArrowheads="1"/>
          </p:cNvSpPr>
          <p:nvPr/>
        </p:nvSpPr>
        <p:spPr bwMode="auto">
          <a:xfrm>
            <a:off x="5143500" y="40005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31752" name="AutoShape 2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1753" name="Group 28"/>
          <p:cNvGrpSpPr>
            <a:grpSpLocks/>
          </p:cNvGrpSpPr>
          <p:nvPr/>
        </p:nvGrpSpPr>
        <p:grpSpPr bwMode="auto">
          <a:xfrm>
            <a:off x="4067175" y="5373688"/>
            <a:ext cx="4537075" cy="795337"/>
            <a:chOff x="2472" y="3158"/>
            <a:chExt cx="2858" cy="501"/>
          </a:xfrm>
        </p:grpSpPr>
        <p:sp>
          <p:nvSpPr>
            <p:cNvPr id="31770" name="Line 29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771" name="Group 30"/>
            <p:cNvGrpSpPr>
              <a:grpSpLocks/>
            </p:cNvGrpSpPr>
            <p:nvPr/>
          </p:nvGrpSpPr>
          <p:grpSpPr bwMode="auto">
            <a:xfrm>
              <a:off x="2568" y="3294"/>
              <a:ext cx="2760" cy="365"/>
              <a:chOff x="2870" y="3430"/>
              <a:chExt cx="2760" cy="365"/>
            </a:xfrm>
          </p:grpSpPr>
          <p:sp>
            <p:nvSpPr>
              <p:cNvPr id="31772" name="Text Box 31"/>
              <p:cNvSpPr txBox="1">
                <a:spLocks noChangeArrowheads="1"/>
              </p:cNvSpPr>
              <p:nvPr/>
            </p:nvSpPr>
            <p:spPr bwMode="auto">
              <a:xfrm>
                <a:off x="2870" y="3450"/>
                <a:ext cx="1279" cy="327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800" b="1" dirty="0">
                    <a:solidFill>
                      <a:srgbClr val="000000"/>
                    </a:solidFill>
                  </a:rPr>
                  <a:t>Доказать: </a:t>
                </a:r>
              </a:p>
            </p:txBody>
          </p:sp>
          <p:sp>
            <p:nvSpPr>
              <p:cNvPr id="31773" name="Rectangle 33"/>
              <p:cNvSpPr>
                <a:spLocks noChangeArrowheads="1"/>
              </p:cNvSpPr>
              <p:nvPr/>
            </p:nvSpPr>
            <p:spPr bwMode="auto">
              <a:xfrm>
                <a:off x="4558" y="3430"/>
                <a:ext cx="68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 sz="3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74" name="Rectangle 36"/>
              <p:cNvSpPr>
                <a:spLocks noChangeArrowheads="1"/>
              </p:cNvSpPr>
              <p:nvPr/>
            </p:nvSpPr>
            <p:spPr bwMode="auto">
              <a:xfrm>
                <a:off x="5329" y="3430"/>
                <a:ext cx="30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 sz="3200" b="1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754" name="Text Box 37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</a:t>
            </a:r>
          </a:p>
        </p:txBody>
      </p:sp>
      <p:sp>
        <p:nvSpPr>
          <p:cNvPr id="31755" name="Line 5"/>
          <p:cNvSpPr>
            <a:spLocks noChangeShapeType="1"/>
          </p:cNvSpPr>
          <p:nvPr/>
        </p:nvSpPr>
        <p:spPr bwMode="auto">
          <a:xfrm>
            <a:off x="3571875" y="1643063"/>
            <a:ext cx="1785938" cy="20002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6" name="Text Box 21"/>
          <p:cNvSpPr txBox="1">
            <a:spLocks noChangeArrowheads="1"/>
          </p:cNvSpPr>
          <p:nvPr/>
        </p:nvSpPr>
        <p:spPr bwMode="auto">
          <a:xfrm>
            <a:off x="1928813" y="300037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9900CC"/>
                </a:solidFill>
              </a:rPr>
              <a:t>4</a:t>
            </a:r>
          </a:p>
        </p:txBody>
      </p:sp>
      <p:sp>
        <p:nvSpPr>
          <p:cNvPr id="31757" name="Text Box 21"/>
          <p:cNvSpPr txBox="1">
            <a:spLocks noChangeArrowheads="1"/>
          </p:cNvSpPr>
          <p:nvPr/>
        </p:nvSpPr>
        <p:spPr bwMode="auto">
          <a:xfrm>
            <a:off x="3000375" y="300037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9900CC"/>
                </a:solidFill>
              </a:rPr>
              <a:t>5</a:t>
            </a:r>
          </a:p>
        </p:txBody>
      </p:sp>
      <p:sp>
        <p:nvSpPr>
          <p:cNvPr id="31758" name="Text Box 21"/>
          <p:cNvSpPr txBox="1">
            <a:spLocks noChangeArrowheads="1"/>
          </p:cNvSpPr>
          <p:nvPr/>
        </p:nvSpPr>
        <p:spPr bwMode="auto">
          <a:xfrm>
            <a:off x="2643188" y="392906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9900CC"/>
                </a:solidFill>
              </a:rPr>
              <a:t>6</a:t>
            </a:r>
          </a:p>
        </p:txBody>
      </p:sp>
      <p:sp>
        <p:nvSpPr>
          <p:cNvPr id="31759" name="Text Box 21"/>
          <p:cNvSpPr txBox="1">
            <a:spLocks noChangeArrowheads="1"/>
          </p:cNvSpPr>
          <p:nvPr/>
        </p:nvSpPr>
        <p:spPr bwMode="auto">
          <a:xfrm>
            <a:off x="5786438" y="2500313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31760" name="Text Box 21"/>
          <p:cNvSpPr txBox="1">
            <a:spLocks noChangeArrowheads="1"/>
          </p:cNvSpPr>
          <p:nvPr/>
        </p:nvSpPr>
        <p:spPr bwMode="auto">
          <a:xfrm>
            <a:off x="3786188" y="2357438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31761" name="Text Box 21"/>
          <p:cNvSpPr txBox="1">
            <a:spLocks noChangeArrowheads="1"/>
          </p:cNvSpPr>
          <p:nvPr/>
        </p:nvSpPr>
        <p:spPr bwMode="auto">
          <a:xfrm>
            <a:off x="4500563" y="1143000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18</a:t>
            </a:r>
          </a:p>
        </p:txBody>
      </p:sp>
      <p:sp>
        <p:nvSpPr>
          <p:cNvPr id="31762" name="Text Box 21"/>
          <p:cNvSpPr txBox="1">
            <a:spLocks noChangeArrowheads="1"/>
          </p:cNvSpPr>
          <p:nvPr/>
        </p:nvSpPr>
        <p:spPr bwMode="auto">
          <a:xfrm>
            <a:off x="3500438" y="3929063"/>
            <a:ext cx="458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31763" name="Text Box 21"/>
          <p:cNvSpPr txBox="1">
            <a:spLocks noChangeArrowheads="1"/>
          </p:cNvSpPr>
          <p:nvPr/>
        </p:nvSpPr>
        <p:spPr bwMode="auto">
          <a:xfrm>
            <a:off x="3429000" y="1143000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Е</a:t>
            </a:r>
          </a:p>
        </p:txBody>
      </p:sp>
      <p:sp>
        <p:nvSpPr>
          <p:cNvPr id="31764" name="Text Box 21"/>
          <p:cNvSpPr txBox="1">
            <a:spLocks noChangeArrowheads="1"/>
          </p:cNvSpPr>
          <p:nvPr/>
        </p:nvSpPr>
        <p:spPr bwMode="auto">
          <a:xfrm>
            <a:off x="5357813" y="3286125"/>
            <a:ext cx="5254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М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2071688" y="2428875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31766" name="Равнобедренный треугольник 37"/>
          <p:cNvSpPr>
            <a:spLocks noChangeArrowheads="1"/>
          </p:cNvSpPr>
          <p:nvPr/>
        </p:nvSpPr>
        <p:spPr bwMode="auto">
          <a:xfrm>
            <a:off x="6072188" y="5786438"/>
            <a:ext cx="285750" cy="2143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7" name="Равнобедренный треугольник 38"/>
          <p:cNvSpPr>
            <a:spLocks noChangeArrowheads="1"/>
          </p:cNvSpPr>
          <p:nvPr/>
        </p:nvSpPr>
        <p:spPr bwMode="auto">
          <a:xfrm>
            <a:off x="7500938" y="5786438"/>
            <a:ext cx="285750" cy="2143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68" name="Text Box 21"/>
          <p:cNvSpPr txBox="1">
            <a:spLocks noChangeArrowheads="1"/>
          </p:cNvSpPr>
          <p:nvPr/>
        </p:nvSpPr>
        <p:spPr bwMode="auto">
          <a:xfrm>
            <a:off x="6357938" y="5500688"/>
            <a:ext cx="2071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</a:rPr>
              <a:t>АКР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     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31769" name="Text Box 21"/>
          <p:cNvSpPr txBox="1">
            <a:spLocks noChangeArrowheads="1"/>
          </p:cNvSpPr>
          <p:nvPr/>
        </p:nvSpPr>
        <p:spPr bwMode="auto">
          <a:xfrm>
            <a:off x="7858125" y="5500688"/>
            <a:ext cx="109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</a:rPr>
              <a:t>СМЕ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4"/>
          <p:cNvSpPr>
            <a:spLocks noChangeArrowheads="1"/>
          </p:cNvSpPr>
          <p:nvPr/>
        </p:nvSpPr>
        <p:spPr bwMode="auto">
          <a:xfrm>
            <a:off x="2071688" y="1143000"/>
            <a:ext cx="4229100" cy="3365500"/>
          </a:xfrm>
          <a:prstGeom prst="triangle">
            <a:avLst>
              <a:gd name="adj" fmla="val 49338"/>
            </a:avLst>
          </a:prstGeom>
          <a:gradFill rotWithShape="1">
            <a:gsLst>
              <a:gs pos="0">
                <a:schemeClr val="bg1"/>
              </a:gs>
              <a:gs pos="100000">
                <a:srgbClr val="CC0099">
                  <a:alpha val="78998"/>
                </a:srgb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1" name="Line 5"/>
          <p:cNvSpPr>
            <a:spLocks noChangeShapeType="1"/>
          </p:cNvSpPr>
          <p:nvPr/>
        </p:nvSpPr>
        <p:spPr bwMode="auto">
          <a:xfrm>
            <a:off x="3429000" y="2286000"/>
            <a:ext cx="2214563" cy="12144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571625" y="41433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4140200" y="4581525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>
            <a:off x="4143375" y="571500"/>
            <a:ext cx="428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6300788" y="44370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4714875" y="4286250"/>
            <a:ext cx="0" cy="3603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7" name="Line 12"/>
          <p:cNvSpPr>
            <a:spLocks noChangeShapeType="1"/>
          </p:cNvSpPr>
          <p:nvPr/>
        </p:nvSpPr>
        <p:spPr bwMode="auto">
          <a:xfrm>
            <a:off x="2786063" y="3000375"/>
            <a:ext cx="285750" cy="2857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8" name="Line 13"/>
          <p:cNvSpPr>
            <a:spLocks noChangeShapeType="1"/>
          </p:cNvSpPr>
          <p:nvPr/>
        </p:nvSpPr>
        <p:spPr bwMode="auto">
          <a:xfrm flipH="1">
            <a:off x="4786313" y="2286000"/>
            <a:ext cx="285750" cy="21431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9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0" name="Text Box 17"/>
          <p:cNvSpPr txBox="1">
            <a:spLocks noChangeArrowheads="1"/>
          </p:cNvSpPr>
          <p:nvPr/>
        </p:nvSpPr>
        <p:spPr bwMode="auto">
          <a:xfrm>
            <a:off x="3563938" y="5765800"/>
            <a:ext cx="4511941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Доказать: </a:t>
            </a:r>
            <a:r>
              <a:rPr lang="el-GR" sz="2800" b="1" dirty="0">
                <a:solidFill>
                  <a:srgbClr val="000000"/>
                </a:solidFill>
              </a:rPr>
              <a:t>Δ</a:t>
            </a:r>
            <a:r>
              <a:rPr lang="ru-RU" sz="2800" b="1" dirty="0">
                <a:solidFill>
                  <a:srgbClr val="000000"/>
                </a:solidFill>
              </a:rPr>
              <a:t> АВ</a:t>
            </a:r>
            <a:r>
              <a:rPr lang="en-US" sz="3600" b="1" dirty="0">
                <a:solidFill>
                  <a:srgbClr val="000000"/>
                </a:solidFill>
              </a:rPr>
              <a:t>C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Δ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en-US" sz="3600" b="1" dirty="0">
                <a:solidFill>
                  <a:srgbClr val="000000"/>
                </a:solidFill>
              </a:rPr>
              <a:t>PRQ</a:t>
            </a:r>
            <a:endParaRPr lang="el-GR" sz="3600" b="1" dirty="0">
              <a:solidFill>
                <a:srgbClr val="000000"/>
              </a:solidFill>
            </a:endParaRPr>
          </a:p>
        </p:txBody>
      </p:sp>
      <p:sp>
        <p:nvSpPr>
          <p:cNvPr id="32781" name="Line 18"/>
          <p:cNvSpPr>
            <a:spLocks noChangeShapeType="1"/>
          </p:cNvSpPr>
          <p:nvPr/>
        </p:nvSpPr>
        <p:spPr bwMode="auto">
          <a:xfrm>
            <a:off x="3708400" y="5589588"/>
            <a:ext cx="50419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82" name="Text Box 19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2</a:t>
            </a:r>
          </a:p>
        </p:txBody>
      </p:sp>
      <p:sp>
        <p:nvSpPr>
          <p:cNvPr id="32783" name="Text Box 6"/>
          <p:cNvSpPr txBox="1">
            <a:spLocks noChangeArrowheads="1"/>
          </p:cNvSpPr>
          <p:nvPr/>
        </p:nvSpPr>
        <p:spPr bwMode="auto">
          <a:xfrm>
            <a:off x="3000375" y="4500563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Q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32784" name="Text Box 6"/>
          <p:cNvSpPr txBox="1">
            <a:spLocks noChangeArrowheads="1"/>
          </p:cNvSpPr>
          <p:nvPr/>
        </p:nvSpPr>
        <p:spPr bwMode="auto">
          <a:xfrm>
            <a:off x="5500688" y="278606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R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32785" name="Text Box 6"/>
          <p:cNvSpPr txBox="1">
            <a:spLocks noChangeArrowheads="1"/>
          </p:cNvSpPr>
          <p:nvPr/>
        </p:nvSpPr>
        <p:spPr bwMode="auto">
          <a:xfrm>
            <a:off x="2928938" y="1643063"/>
            <a:ext cx="458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Р</a:t>
            </a:r>
          </a:p>
        </p:txBody>
      </p:sp>
      <p:cxnSp>
        <p:nvCxnSpPr>
          <p:cNvPr id="22" name="Прямая соединительная линия 21"/>
          <p:cNvCxnSpPr>
            <a:stCxn id="32771" idx="1"/>
          </p:cNvCxnSpPr>
          <p:nvPr/>
        </p:nvCxnSpPr>
        <p:spPr bwMode="auto">
          <a:xfrm rot="16200000" flipH="1" flipV="1">
            <a:off x="4036219" y="2893219"/>
            <a:ext cx="1000125" cy="22145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 rot="5400000">
            <a:off x="2322512" y="3392488"/>
            <a:ext cx="2214563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AutoShape 4"/>
          <p:cNvSpPr>
            <a:spLocks noChangeArrowheads="1"/>
          </p:cNvSpPr>
          <p:nvPr/>
        </p:nvSpPr>
        <p:spPr bwMode="auto">
          <a:xfrm rot="18171506">
            <a:off x="1447007" y="553243"/>
            <a:ext cx="3181350" cy="1471613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50000">
                <a:srgbClr val="FFFF66"/>
              </a:gs>
              <a:gs pos="100000">
                <a:schemeClr val="bg1"/>
              </a:gs>
            </a:gsLst>
            <a:lin ang="2700000" scaled="1"/>
          </a:gra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 rot="9450112">
            <a:off x="2103438" y="3214688"/>
            <a:ext cx="4465637" cy="1800225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50000">
                <a:srgbClr val="009999"/>
              </a:gs>
              <a:gs pos="100000">
                <a:schemeClr val="bg1"/>
              </a:gs>
            </a:gsLst>
            <a:lin ang="18900000" scaled="1"/>
          </a:gra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4" name="Text Box 22"/>
          <p:cNvSpPr txBox="1">
            <a:spLocks noChangeArrowheads="1"/>
          </p:cNvSpPr>
          <p:nvPr/>
        </p:nvSpPr>
        <p:spPr bwMode="auto">
          <a:xfrm>
            <a:off x="1428750" y="38576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6732588" y="35004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2056" name="Text Box 24"/>
          <p:cNvSpPr txBox="1">
            <a:spLocks noChangeArrowheads="1"/>
          </p:cNvSpPr>
          <p:nvPr/>
        </p:nvSpPr>
        <p:spPr bwMode="auto">
          <a:xfrm>
            <a:off x="4572000" y="28575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2057" name="Text Box 25"/>
          <p:cNvSpPr txBox="1">
            <a:spLocks noChangeArrowheads="1"/>
          </p:cNvSpPr>
          <p:nvPr/>
        </p:nvSpPr>
        <p:spPr bwMode="auto">
          <a:xfrm>
            <a:off x="6000750" y="18573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2058" name="Text Box 26"/>
          <p:cNvSpPr txBox="1">
            <a:spLocks noChangeArrowheads="1"/>
          </p:cNvSpPr>
          <p:nvPr/>
        </p:nvSpPr>
        <p:spPr bwMode="auto">
          <a:xfrm>
            <a:off x="1071563" y="21431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2059" name="Text Box 27"/>
          <p:cNvSpPr txBox="1">
            <a:spLocks noChangeArrowheads="1"/>
          </p:cNvSpPr>
          <p:nvPr/>
        </p:nvSpPr>
        <p:spPr bwMode="auto">
          <a:xfrm>
            <a:off x="2286000" y="2857500"/>
            <a:ext cx="446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S</a:t>
            </a:r>
            <a:endParaRPr lang="ru-RU" sz="3200" b="1">
              <a:solidFill>
                <a:srgbClr val="000000"/>
              </a:solidFill>
            </a:endParaRPr>
          </a:p>
        </p:txBody>
      </p:sp>
      <p:grpSp>
        <p:nvGrpSpPr>
          <p:cNvPr id="2060" name="Group 28"/>
          <p:cNvGrpSpPr>
            <a:grpSpLocks/>
          </p:cNvGrpSpPr>
          <p:nvPr/>
        </p:nvGrpSpPr>
        <p:grpSpPr bwMode="auto">
          <a:xfrm>
            <a:off x="3851275" y="5013325"/>
            <a:ext cx="4537075" cy="795338"/>
            <a:chOff x="2472" y="3158"/>
            <a:chExt cx="2858" cy="501"/>
          </a:xfrm>
        </p:grpSpPr>
        <p:sp>
          <p:nvSpPr>
            <p:cNvPr id="2069" name="Line 29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70" name="Group 30"/>
            <p:cNvGrpSpPr>
              <a:grpSpLocks/>
            </p:cNvGrpSpPr>
            <p:nvPr/>
          </p:nvGrpSpPr>
          <p:grpSpPr bwMode="auto">
            <a:xfrm>
              <a:off x="2567" y="3249"/>
              <a:ext cx="2761" cy="410"/>
              <a:chOff x="2869" y="3385"/>
              <a:chExt cx="2761" cy="410"/>
            </a:xfrm>
          </p:grpSpPr>
          <p:sp>
            <p:nvSpPr>
              <p:cNvPr id="2071" name="Text Box 31"/>
              <p:cNvSpPr txBox="1">
                <a:spLocks noChangeArrowheads="1"/>
              </p:cNvSpPr>
              <p:nvPr/>
            </p:nvSpPr>
            <p:spPr bwMode="auto">
              <a:xfrm>
                <a:off x="2869" y="3437"/>
                <a:ext cx="1281" cy="327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000000"/>
                    </a:solidFill>
                  </a:rPr>
                  <a:t>Доказать:</a:t>
                </a:r>
                <a:r>
                  <a:rPr lang="ru-RU" sz="2800" b="1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</a:p>
            </p:txBody>
          </p:sp>
          <p:graphicFrame>
            <p:nvGraphicFramePr>
              <p:cNvPr id="2050" name="Object 32"/>
              <p:cNvGraphicFramePr>
                <a:graphicFrameLocks noChangeAspect="1"/>
              </p:cNvGraphicFramePr>
              <p:nvPr/>
            </p:nvGraphicFramePr>
            <p:xfrm>
              <a:off x="4241" y="3385"/>
              <a:ext cx="408" cy="377"/>
            </p:xfrm>
            <a:graphic>
              <a:graphicData uri="http://schemas.openxmlformats.org/presentationml/2006/ole">
                <p:oleObj spid="_x0000_s2050" name="Формула" r:id="rId3" imgW="164880" imgH="152280" progId="Equation.3">
                  <p:embed/>
                </p:oleObj>
              </a:graphicData>
            </a:graphic>
          </p:graphicFrame>
          <p:sp>
            <p:nvSpPr>
              <p:cNvPr id="2072" name="Rectangle 33"/>
              <p:cNvSpPr>
                <a:spLocks noChangeArrowheads="1"/>
              </p:cNvSpPr>
              <p:nvPr/>
            </p:nvSpPr>
            <p:spPr bwMode="auto">
              <a:xfrm>
                <a:off x="4558" y="3430"/>
                <a:ext cx="68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 dirty="0">
                    <a:solidFill>
                      <a:srgbClr val="000000"/>
                    </a:solidFill>
                  </a:rPr>
                  <a:t>Р </a:t>
                </a:r>
                <a:r>
                  <a:rPr lang="ru-RU" sz="3200" b="1" dirty="0" smtClean="0">
                    <a:solidFill>
                      <a:srgbClr val="000000"/>
                    </a:solidFill>
                  </a:rPr>
                  <a:t> =</a:t>
                </a:r>
                <a:endParaRPr lang="ru-RU" sz="3200" b="1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073" name="Group 34"/>
              <p:cNvGrpSpPr>
                <a:grpSpLocks/>
              </p:cNvGrpSpPr>
              <p:nvPr/>
            </p:nvGrpSpPr>
            <p:grpSpPr bwMode="auto">
              <a:xfrm>
                <a:off x="5012" y="3385"/>
                <a:ext cx="618" cy="410"/>
                <a:chOff x="1474" y="3294"/>
                <a:chExt cx="618" cy="410"/>
              </a:xfrm>
            </p:grpSpPr>
            <p:graphicFrame>
              <p:nvGraphicFramePr>
                <p:cNvPr id="2051" name="Object 35"/>
                <p:cNvGraphicFramePr>
                  <a:graphicFrameLocks noChangeAspect="1"/>
                </p:cNvGraphicFramePr>
                <p:nvPr/>
              </p:nvGraphicFramePr>
              <p:xfrm>
                <a:off x="1474" y="3294"/>
                <a:ext cx="408" cy="377"/>
              </p:xfrm>
              <a:graphic>
                <a:graphicData uri="http://schemas.openxmlformats.org/presentationml/2006/ole">
                  <p:oleObj spid="_x0000_s2051" name="Формула" r:id="rId4" imgW="164880" imgH="152280" progId="Equation.3">
                    <p:embed/>
                  </p:oleObj>
                </a:graphicData>
              </a:graphic>
            </p:graphicFrame>
            <p:sp>
              <p:nvSpPr>
                <p:cNvPr id="2074" name="Rectangle 36"/>
                <p:cNvSpPr>
                  <a:spLocks noChangeArrowheads="1"/>
                </p:cNvSpPr>
                <p:nvPr/>
              </p:nvSpPr>
              <p:spPr bwMode="auto">
                <a:xfrm>
                  <a:off x="1791" y="3339"/>
                  <a:ext cx="301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3200" b="1">
                      <a:solidFill>
                        <a:srgbClr val="000000"/>
                      </a:solidFill>
                    </a:rPr>
                    <a:t>К</a:t>
                  </a:r>
                </a:p>
              </p:txBody>
            </p:sp>
          </p:grpSp>
        </p:grpSp>
      </p:grpSp>
      <p:sp>
        <p:nvSpPr>
          <p:cNvPr id="2061" name="AutoShape 4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Text Box 49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3</a:t>
            </a:r>
          </a:p>
        </p:txBody>
      </p:sp>
      <p:sp>
        <p:nvSpPr>
          <p:cNvPr id="2063" name="Text Box 25"/>
          <p:cNvSpPr txBox="1">
            <a:spLocks noChangeArrowheads="1"/>
          </p:cNvSpPr>
          <p:nvPr/>
        </p:nvSpPr>
        <p:spPr bwMode="auto">
          <a:xfrm>
            <a:off x="2500313" y="8572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64" name="Text Box 25"/>
          <p:cNvSpPr txBox="1">
            <a:spLocks noChangeArrowheads="1"/>
          </p:cNvSpPr>
          <p:nvPr/>
        </p:nvSpPr>
        <p:spPr bwMode="auto">
          <a:xfrm>
            <a:off x="4429125" y="4071938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4286250" y="2500313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066" name="Text Box 25"/>
          <p:cNvSpPr txBox="1">
            <a:spLocks noChangeArrowheads="1"/>
          </p:cNvSpPr>
          <p:nvPr/>
        </p:nvSpPr>
        <p:spPr bwMode="auto">
          <a:xfrm>
            <a:off x="6357938" y="271462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067" name="Text Box 25"/>
          <p:cNvSpPr txBox="1">
            <a:spLocks noChangeArrowheads="1"/>
          </p:cNvSpPr>
          <p:nvPr/>
        </p:nvSpPr>
        <p:spPr bwMode="auto">
          <a:xfrm>
            <a:off x="1785938" y="250031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68" name="Text Box 25"/>
          <p:cNvSpPr txBox="1">
            <a:spLocks noChangeArrowheads="1"/>
          </p:cNvSpPr>
          <p:nvPr/>
        </p:nvSpPr>
        <p:spPr bwMode="auto">
          <a:xfrm>
            <a:off x="3714750" y="157162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8"/>
          <p:cNvGrpSpPr>
            <a:grpSpLocks/>
          </p:cNvGrpSpPr>
          <p:nvPr/>
        </p:nvGrpSpPr>
        <p:grpSpPr bwMode="auto">
          <a:xfrm>
            <a:off x="3635375" y="3933825"/>
            <a:ext cx="647700" cy="647700"/>
            <a:chOff x="703" y="1752"/>
            <a:chExt cx="408" cy="408"/>
          </a:xfrm>
        </p:grpSpPr>
        <p:sp>
          <p:nvSpPr>
            <p:cNvPr id="8225" name="AutoShape 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6" name="Text Box 7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1</a:t>
              </a:r>
            </a:p>
          </p:txBody>
        </p:sp>
      </p:grpSp>
      <p:grpSp>
        <p:nvGrpSpPr>
          <p:cNvPr id="8195" name="Group 9"/>
          <p:cNvGrpSpPr>
            <a:grpSpLocks/>
          </p:cNvGrpSpPr>
          <p:nvPr/>
        </p:nvGrpSpPr>
        <p:grpSpPr bwMode="auto">
          <a:xfrm>
            <a:off x="4500563" y="3933825"/>
            <a:ext cx="647700" cy="647700"/>
            <a:chOff x="703" y="1752"/>
            <a:chExt cx="408" cy="408"/>
          </a:xfrm>
        </p:grpSpPr>
        <p:sp>
          <p:nvSpPr>
            <p:cNvPr id="8223" name="AutoShape 1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4" name="Text Box 11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2</a:t>
              </a:r>
            </a:p>
          </p:txBody>
        </p:sp>
      </p:grpSp>
      <p:grpSp>
        <p:nvGrpSpPr>
          <p:cNvPr id="8196" name="Group 12"/>
          <p:cNvGrpSpPr>
            <a:grpSpLocks/>
          </p:cNvGrpSpPr>
          <p:nvPr/>
        </p:nvGrpSpPr>
        <p:grpSpPr bwMode="auto">
          <a:xfrm>
            <a:off x="5435600" y="3933825"/>
            <a:ext cx="647700" cy="647700"/>
            <a:chOff x="703" y="1752"/>
            <a:chExt cx="408" cy="408"/>
          </a:xfrm>
        </p:grpSpPr>
        <p:sp>
          <p:nvSpPr>
            <p:cNvPr id="8221" name="AutoShape 1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2" name="Text Box 14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3</a:t>
              </a:r>
            </a:p>
          </p:txBody>
        </p:sp>
      </p:grpSp>
      <p:grpSp>
        <p:nvGrpSpPr>
          <p:cNvPr id="8197" name="Group 15"/>
          <p:cNvGrpSpPr>
            <a:grpSpLocks/>
          </p:cNvGrpSpPr>
          <p:nvPr/>
        </p:nvGrpSpPr>
        <p:grpSpPr bwMode="auto">
          <a:xfrm>
            <a:off x="6300788" y="3933825"/>
            <a:ext cx="647700" cy="647700"/>
            <a:chOff x="703" y="1752"/>
            <a:chExt cx="408" cy="408"/>
          </a:xfrm>
        </p:grpSpPr>
        <p:sp>
          <p:nvSpPr>
            <p:cNvPr id="8219" name="AutoShape 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0" name="Text Box 17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4</a:t>
              </a:r>
            </a:p>
          </p:txBody>
        </p:sp>
      </p:grpSp>
      <p:grpSp>
        <p:nvGrpSpPr>
          <p:cNvPr id="8198" name="Group 21"/>
          <p:cNvGrpSpPr>
            <a:grpSpLocks/>
          </p:cNvGrpSpPr>
          <p:nvPr/>
        </p:nvGrpSpPr>
        <p:grpSpPr bwMode="auto">
          <a:xfrm>
            <a:off x="3635375" y="4941888"/>
            <a:ext cx="647700" cy="647700"/>
            <a:chOff x="703" y="1752"/>
            <a:chExt cx="408" cy="408"/>
          </a:xfrm>
        </p:grpSpPr>
        <p:sp>
          <p:nvSpPr>
            <p:cNvPr id="8217" name="AutoShape 2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8" name="Text Box 2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6</a:t>
              </a:r>
            </a:p>
          </p:txBody>
        </p:sp>
      </p:grpSp>
      <p:grpSp>
        <p:nvGrpSpPr>
          <p:cNvPr id="8199" name="Group 24"/>
          <p:cNvGrpSpPr>
            <a:grpSpLocks/>
          </p:cNvGrpSpPr>
          <p:nvPr/>
        </p:nvGrpSpPr>
        <p:grpSpPr bwMode="auto">
          <a:xfrm>
            <a:off x="4500563" y="4941888"/>
            <a:ext cx="647700" cy="647700"/>
            <a:chOff x="703" y="1752"/>
            <a:chExt cx="408" cy="408"/>
          </a:xfrm>
        </p:grpSpPr>
        <p:sp>
          <p:nvSpPr>
            <p:cNvPr id="8215" name="AutoShape 2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6" name="Text Box 26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7</a:t>
              </a:r>
            </a:p>
          </p:txBody>
        </p:sp>
      </p:grpSp>
      <p:sp>
        <p:nvSpPr>
          <p:cNvPr id="8200" name="AutoShape 2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7700" cy="647700"/>
          </a:xfrm>
          <a:prstGeom prst="actionButtonBeginning">
            <a:avLst/>
          </a:prstGeom>
          <a:solidFill>
            <a:schemeClr val="accent2"/>
          </a:solidFill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WordArt 28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6913562" cy="2087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Первый </a:t>
            </a:r>
          </a:p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A7B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/>
              </a:rPr>
              <a:t>признак  подобия треугольников</a:t>
            </a:r>
          </a:p>
        </p:txBody>
      </p:sp>
      <p:grpSp>
        <p:nvGrpSpPr>
          <p:cNvPr id="8202" name="Group 29"/>
          <p:cNvGrpSpPr>
            <a:grpSpLocks/>
          </p:cNvGrpSpPr>
          <p:nvPr/>
        </p:nvGrpSpPr>
        <p:grpSpPr bwMode="auto">
          <a:xfrm>
            <a:off x="7164388" y="3933825"/>
            <a:ext cx="647700" cy="647700"/>
            <a:chOff x="703" y="1752"/>
            <a:chExt cx="408" cy="408"/>
          </a:xfrm>
        </p:grpSpPr>
        <p:sp>
          <p:nvSpPr>
            <p:cNvPr id="8213" name="AutoShape 3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Text Box 31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5</a:t>
              </a:r>
            </a:p>
          </p:txBody>
        </p:sp>
      </p:grpSp>
      <p:grpSp>
        <p:nvGrpSpPr>
          <p:cNvPr id="8203" name="Group 32"/>
          <p:cNvGrpSpPr>
            <a:grpSpLocks/>
          </p:cNvGrpSpPr>
          <p:nvPr/>
        </p:nvGrpSpPr>
        <p:grpSpPr bwMode="auto">
          <a:xfrm>
            <a:off x="5435600" y="4941888"/>
            <a:ext cx="647700" cy="647700"/>
            <a:chOff x="703" y="1752"/>
            <a:chExt cx="408" cy="408"/>
          </a:xfrm>
        </p:grpSpPr>
        <p:sp>
          <p:nvSpPr>
            <p:cNvPr id="8211" name="AutoShape 3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Text Box 34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8</a:t>
              </a:r>
            </a:p>
          </p:txBody>
        </p:sp>
      </p:grpSp>
      <p:grpSp>
        <p:nvGrpSpPr>
          <p:cNvPr id="8204" name="Group 35"/>
          <p:cNvGrpSpPr>
            <a:grpSpLocks/>
          </p:cNvGrpSpPr>
          <p:nvPr/>
        </p:nvGrpSpPr>
        <p:grpSpPr bwMode="auto">
          <a:xfrm>
            <a:off x="6300788" y="4941888"/>
            <a:ext cx="647700" cy="647700"/>
            <a:chOff x="703" y="1752"/>
            <a:chExt cx="408" cy="408"/>
          </a:xfrm>
        </p:grpSpPr>
        <p:sp>
          <p:nvSpPr>
            <p:cNvPr id="8209" name="AutoShape 3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03" y="1752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0" name="Text Box 37">
              <a:hlinkClick r:id="rId1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93" y="1797"/>
              <a:ext cx="272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Verdana" pitchFamily="34" charset="0"/>
                </a:rPr>
                <a:t>9</a:t>
              </a:r>
            </a:p>
          </p:txBody>
        </p:sp>
      </p:grpSp>
      <p:grpSp>
        <p:nvGrpSpPr>
          <p:cNvPr id="8205" name="Group 41"/>
          <p:cNvGrpSpPr>
            <a:grpSpLocks/>
          </p:cNvGrpSpPr>
          <p:nvPr/>
        </p:nvGrpSpPr>
        <p:grpSpPr bwMode="auto">
          <a:xfrm>
            <a:off x="7164388" y="4941888"/>
            <a:ext cx="647700" cy="647700"/>
            <a:chOff x="4468" y="2478"/>
            <a:chExt cx="408" cy="408"/>
          </a:xfrm>
        </p:grpSpPr>
        <p:sp>
          <p:nvSpPr>
            <p:cNvPr id="8207" name="AutoShape 3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468" y="2478"/>
              <a:ext cx="408" cy="408"/>
            </a:xfrm>
            <a:prstGeom prst="actionButtonBlank">
              <a:avLst/>
            </a:prstGeom>
            <a:solidFill>
              <a:srgbClr val="54007E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Text Box 40">
              <a:hlinkClick r:id="rId1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13" y="2568"/>
              <a:ext cx="362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solidFill>
                    <a:schemeClr val="accent2"/>
                  </a:solidFill>
                  <a:latin typeface="Verdana" pitchFamily="34" charset="0"/>
                </a:rPr>
                <a:t>10</a:t>
              </a:r>
            </a:p>
          </p:txBody>
        </p:sp>
      </p:grpSp>
      <p:pic>
        <p:nvPicPr>
          <p:cNvPr id="8206" name="Рисунок 33" descr="F:\картинки\HOMEANIM\AG00317_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14438" y="3643313"/>
            <a:ext cx="142875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5"/>
          <p:cNvGraphicFramePr>
            <a:graphicFrameLocks noChangeAspect="1"/>
          </p:cNvGraphicFramePr>
          <p:nvPr/>
        </p:nvGraphicFramePr>
        <p:xfrm>
          <a:off x="7020272" y="5733256"/>
          <a:ext cx="469900" cy="433388"/>
        </p:xfrm>
        <a:graphic>
          <a:graphicData uri="http://schemas.openxmlformats.org/presentationml/2006/ole">
            <p:oleObj spid="_x0000_s3074" name="Формула" r:id="rId3" imgW="164880" imgH="152280" progId="Equation.3">
              <p:embed/>
            </p:oleObj>
          </a:graphicData>
        </a:graphic>
      </p:graphicFrame>
      <p:sp>
        <p:nvSpPr>
          <p:cNvPr id="31" name="Freeform 6"/>
          <p:cNvSpPr>
            <a:spLocks/>
          </p:cNvSpPr>
          <p:nvPr/>
        </p:nvSpPr>
        <p:spPr bwMode="auto">
          <a:xfrm rot="4439822">
            <a:off x="4151058" y="1530323"/>
            <a:ext cx="2500330" cy="26432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69" y="0"/>
              </a:cxn>
              <a:cxn ang="0">
                <a:pos x="2178" y="1678"/>
              </a:cxn>
              <a:cxn ang="0">
                <a:pos x="0" y="0"/>
              </a:cxn>
            </a:cxnLst>
            <a:rect l="0" t="0" r="r" b="b"/>
            <a:pathLst>
              <a:path w="2178" h="1678">
                <a:moveTo>
                  <a:pt x="0" y="0"/>
                </a:moveTo>
                <a:lnTo>
                  <a:pt x="1769" y="0"/>
                </a:lnTo>
                <a:lnTo>
                  <a:pt x="2178" y="1678"/>
                </a:lnTo>
                <a:lnTo>
                  <a:pt x="0" y="0"/>
                </a:lnTo>
                <a:close/>
              </a:path>
            </a:pathLst>
          </a:cu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  <a:softEdge rad="12700"/>
          </a:effectLst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endParaRPr lang="ru-RU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0" name="Freeform 6"/>
          <p:cNvSpPr>
            <a:spLocks/>
          </p:cNvSpPr>
          <p:nvPr/>
        </p:nvSpPr>
        <p:spPr bwMode="auto">
          <a:xfrm rot="14979522">
            <a:off x="1391444" y="1116806"/>
            <a:ext cx="3201988" cy="3368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69" y="0"/>
              </a:cxn>
              <a:cxn ang="0">
                <a:pos x="2178" y="1678"/>
              </a:cxn>
              <a:cxn ang="0">
                <a:pos x="0" y="0"/>
              </a:cxn>
            </a:cxnLst>
            <a:rect l="0" t="0" r="r" b="b"/>
            <a:pathLst>
              <a:path w="2178" h="1678">
                <a:moveTo>
                  <a:pt x="0" y="0"/>
                </a:moveTo>
                <a:lnTo>
                  <a:pt x="1769" y="0"/>
                </a:lnTo>
                <a:lnTo>
                  <a:pt x="2178" y="167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0"/>
                  <a:invGamma/>
                </a:schemeClr>
              </a:gs>
            </a:gsLst>
            <a:lin ang="5400000" scaled="1"/>
          </a:grad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080" name="Group 20"/>
          <p:cNvGrpSpPr>
            <a:grpSpLocks/>
          </p:cNvGrpSpPr>
          <p:nvPr/>
        </p:nvGrpSpPr>
        <p:grpSpPr bwMode="auto">
          <a:xfrm>
            <a:off x="1643063" y="357188"/>
            <a:ext cx="5670550" cy="4953000"/>
            <a:chOff x="960" y="-45"/>
            <a:chExt cx="4455" cy="3386"/>
          </a:xfrm>
        </p:grpSpPr>
        <p:sp>
          <p:nvSpPr>
            <p:cNvPr id="3097" name="Text Box 14"/>
            <p:cNvSpPr txBox="1">
              <a:spLocks noChangeArrowheads="1"/>
            </p:cNvSpPr>
            <p:nvPr/>
          </p:nvSpPr>
          <p:spPr bwMode="auto">
            <a:xfrm>
              <a:off x="1111" y="297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А</a:t>
              </a:r>
            </a:p>
          </p:txBody>
        </p:sp>
        <p:sp>
          <p:nvSpPr>
            <p:cNvPr id="3098" name="Text Box 15"/>
            <p:cNvSpPr txBox="1">
              <a:spLocks noChangeArrowheads="1"/>
            </p:cNvSpPr>
            <p:nvPr/>
          </p:nvSpPr>
          <p:spPr bwMode="auto">
            <a:xfrm>
              <a:off x="2869" y="-45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В</a:t>
              </a:r>
            </a:p>
          </p:txBody>
        </p:sp>
        <p:sp>
          <p:nvSpPr>
            <p:cNvPr id="3099" name="Text Box 16"/>
            <p:cNvSpPr txBox="1">
              <a:spLocks noChangeArrowheads="1"/>
            </p:cNvSpPr>
            <p:nvPr/>
          </p:nvSpPr>
          <p:spPr bwMode="auto">
            <a:xfrm>
              <a:off x="4609" y="297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К</a:t>
              </a:r>
            </a:p>
          </p:txBody>
        </p:sp>
        <p:sp>
          <p:nvSpPr>
            <p:cNvPr id="3100" name="Text Box 17"/>
            <p:cNvSpPr txBox="1">
              <a:spLocks noChangeArrowheads="1"/>
            </p:cNvSpPr>
            <p:nvPr/>
          </p:nvSpPr>
          <p:spPr bwMode="auto">
            <a:xfrm>
              <a:off x="5114" y="176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Н</a:t>
              </a:r>
            </a:p>
          </p:txBody>
        </p:sp>
        <p:sp>
          <p:nvSpPr>
            <p:cNvPr id="3101" name="Text Box 18"/>
            <p:cNvSpPr txBox="1">
              <a:spLocks noChangeArrowheads="1"/>
            </p:cNvSpPr>
            <p:nvPr/>
          </p:nvSpPr>
          <p:spPr bwMode="auto">
            <a:xfrm>
              <a:off x="3374" y="1371"/>
              <a:ext cx="522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i="1">
                  <a:solidFill>
                    <a:srgbClr val="C00000"/>
                  </a:solidFill>
                </a:rPr>
                <a:t>7в</a:t>
              </a:r>
            </a:p>
          </p:txBody>
        </p:sp>
        <p:sp>
          <p:nvSpPr>
            <p:cNvPr id="3102" name="Text Box 18"/>
            <p:cNvSpPr txBox="1">
              <a:spLocks noChangeArrowheads="1"/>
            </p:cNvSpPr>
            <p:nvPr/>
          </p:nvSpPr>
          <p:spPr bwMode="auto">
            <a:xfrm>
              <a:off x="4777" y="981"/>
              <a:ext cx="503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i="1">
                  <a:solidFill>
                    <a:srgbClr val="C00000"/>
                  </a:solidFill>
                </a:rPr>
                <a:t>6с</a:t>
              </a:r>
            </a:p>
          </p:txBody>
        </p:sp>
        <p:sp>
          <p:nvSpPr>
            <p:cNvPr id="3103" name="Text Box 18"/>
            <p:cNvSpPr txBox="1">
              <a:spLocks noChangeArrowheads="1"/>
            </p:cNvSpPr>
            <p:nvPr/>
          </p:nvSpPr>
          <p:spPr bwMode="auto">
            <a:xfrm>
              <a:off x="4047" y="2250"/>
              <a:ext cx="553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 i="1">
                  <a:solidFill>
                    <a:srgbClr val="C00000"/>
                  </a:solidFill>
                </a:rPr>
                <a:t>5а</a:t>
              </a: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4273" y="1274"/>
              <a:ext cx="504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solidFill>
                    <a:schemeClr val="accent2">
                      <a:lumMod val="25000"/>
                    </a:schemeClr>
                  </a:solidFill>
                </a:rPr>
                <a:t>40</a:t>
              </a:r>
            </a:p>
          </p:txBody>
        </p:sp>
        <p:sp>
          <p:nvSpPr>
            <p:cNvPr id="41" name="Text Box 14"/>
            <p:cNvSpPr txBox="1">
              <a:spLocks noChangeArrowheads="1"/>
            </p:cNvSpPr>
            <p:nvPr/>
          </p:nvSpPr>
          <p:spPr bwMode="auto">
            <a:xfrm>
              <a:off x="960" y="2153"/>
              <a:ext cx="503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80</a:t>
              </a:r>
            </a:p>
          </p:txBody>
        </p:sp>
      </p:grpSp>
      <p:grpSp>
        <p:nvGrpSpPr>
          <p:cNvPr id="3081" name="Group 21"/>
          <p:cNvGrpSpPr>
            <a:grpSpLocks/>
          </p:cNvGrpSpPr>
          <p:nvPr/>
        </p:nvGrpSpPr>
        <p:grpSpPr bwMode="auto">
          <a:xfrm>
            <a:off x="4859338" y="5516563"/>
            <a:ext cx="3744912" cy="663575"/>
            <a:chOff x="2381" y="3203"/>
            <a:chExt cx="2359" cy="418"/>
          </a:xfrm>
        </p:grpSpPr>
        <p:sp>
          <p:nvSpPr>
            <p:cNvPr id="3095" name="Rectangle 22"/>
            <p:cNvSpPr>
              <a:spLocks noChangeArrowheads="1"/>
            </p:cNvSpPr>
            <p:nvPr/>
          </p:nvSpPr>
          <p:spPr bwMode="auto">
            <a:xfrm>
              <a:off x="2381" y="3294"/>
              <a:ext cx="2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olidFill>
                    <a:srgbClr val="000000"/>
                  </a:solidFill>
                </a:rPr>
                <a:t>Найти:     М </a:t>
              </a:r>
              <a:r>
                <a:rPr lang="ru-RU" sz="2800" b="1" dirty="0" smtClean="0">
                  <a:solidFill>
                    <a:srgbClr val="000000"/>
                  </a:solidFill>
                </a:rPr>
                <a:t>и      В</a:t>
              </a:r>
              <a:endParaRPr lang="ru-RU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3096" name="Line 23"/>
            <p:cNvSpPr>
              <a:spLocks noChangeShapeType="1"/>
            </p:cNvSpPr>
            <p:nvPr/>
          </p:nvSpPr>
          <p:spPr bwMode="auto">
            <a:xfrm>
              <a:off x="2426" y="3203"/>
              <a:ext cx="199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82" name="Text Box 24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4</a:t>
            </a:r>
          </a:p>
        </p:txBody>
      </p:sp>
      <p:sp>
        <p:nvSpPr>
          <p:cNvPr id="3083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99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84" name="Group 20"/>
          <p:cNvGrpSpPr>
            <a:grpSpLocks/>
          </p:cNvGrpSpPr>
          <p:nvPr/>
        </p:nvGrpSpPr>
        <p:grpSpPr bwMode="auto">
          <a:xfrm>
            <a:off x="571500" y="1143000"/>
            <a:ext cx="4383088" cy="3871913"/>
            <a:chOff x="-1" y="388"/>
            <a:chExt cx="3444" cy="2647"/>
          </a:xfrm>
        </p:grpSpPr>
        <p:sp>
          <p:nvSpPr>
            <p:cNvPr id="3090" name="Text Box 14"/>
            <p:cNvSpPr txBox="1">
              <a:spLocks noChangeArrowheads="1"/>
            </p:cNvSpPr>
            <p:nvPr/>
          </p:nvSpPr>
          <p:spPr bwMode="auto">
            <a:xfrm>
              <a:off x="3030" y="2635"/>
              <a:ext cx="413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М</a:t>
              </a:r>
            </a:p>
          </p:txBody>
        </p:sp>
        <p:sp>
          <p:nvSpPr>
            <p:cNvPr id="3091" name="Text Box 15"/>
            <p:cNvSpPr txBox="1">
              <a:spLocks noChangeArrowheads="1"/>
            </p:cNvSpPr>
            <p:nvPr/>
          </p:nvSpPr>
          <p:spPr bwMode="auto">
            <a:xfrm>
              <a:off x="841" y="388"/>
              <a:ext cx="682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i="1">
                  <a:solidFill>
                    <a:srgbClr val="C00000"/>
                  </a:solidFill>
                </a:rPr>
                <a:t>10</a:t>
              </a:r>
              <a:r>
                <a:rPr lang="en-US" sz="3200" b="1" i="1">
                  <a:solidFill>
                    <a:srgbClr val="C00000"/>
                  </a:solidFill>
                </a:rPr>
                <a:t>a</a:t>
              </a:r>
              <a:endParaRPr lang="ru-RU" sz="3200" b="1" i="1">
                <a:solidFill>
                  <a:srgbClr val="C00000"/>
                </a:solidFill>
              </a:endParaRPr>
            </a:p>
          </p:txBody>
        </p:sp>
        <p:sp>
          <p:nvSpPr>
            <p:cNvPr id="3092" name="Text Box 16"/>
            <p:cNvSpPr txBox="1">
              <a:spLocks noChangeArrowheads="1"/>
            </p:cNvSpPr>
            <p:nvPr/>
          </p:nvSpPr>
          <p:spPr bwMode="auto">
            <a:xfrm>
              <a:off x="-1" y="1853"/>
              <a:ext cx="73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 i="1">
                  <a:solidFill>
                    <a:srgbClr val="C00000"/>
                  </a:solidFill>
                </a:rPr>
                <a:t>12</a:t>
              </a:r>
              <a:r>
                <a:rPr lang="ru-RU" sz="3200" b="1" i="1">
                  <a:solidFill>
                    <a:srgbClr val="C00000"/>
                  </a:solidFill>
                </a:rPr>
                <a:t>с</a:t>
              </a:r>
            </a:p>
          </p:txBody>
        </p:sp>
        <p:sp>
          <p:nvSpPr>
            <p:cNvPr id="3093" name="Text Box 17"/>
            <p:cNvSpPr txBox="1">
              <a:spLocks noChangeArrowheads="1"/>
            </p:cNvSpPr>
            <p:nvPr/>
          </p:nvSpPr>
          <p:spPr bwMode="auto">
            <a:xfrm>
              <a:off x="1683" y="1707"/>
              <a:ext cx="698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i="1">
                  <a:solidFill>
                    <a:srgbClr val="C00000"/>
                  </a:solidFill>
                </a:rPr>
                <a:t>14в</a:t>
              </a:r>
            </a:p>
          </p:txBody>
        </p:sp>
        <p:sp>
          <p:nvSpPr>
            <p:cNvPr id="3094" name="Text Box 18"/>
            <p:cNvSpPr txBox="1">
              <a:spLocks noChangeArrowheads="1"/>
            </p:cNvSpPr>
            <p:nvPr/>
          </p:nvSpPr>
          <p:spPr bwMode="auto">
            <a:xfrm>
              <a:off x="55" y="107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00"/>
                  </a:solidFill>
                </a:rPr>
                <a:t>С</a:t>
              </a:r>
            </a:p>
          </p:txBody>
        </p:sp>
      </p:grpSp>
      <p:sp>
        <p:nvSpPr>
          <p:cNvPr id="37" name="Арка 36"/>
          <p:cNvSpPr/>
          <p:nvPr/>
        </p:nvSpPr>
        <p:spPr bwMode="auto">
          <a:xfrm rot="12710271">
            <a:off x="5745163" y="1316038"/>
            <a:ext cx="914400" cy="914400"/>
          </a:xfrm>
          <a:prstGeom prst="blockArc">
            <a:avLst>
              <a:gd name="adj1" fmla="val 11226179"/>
              <a:gd name="adj2" fmla="val 17066252"/>
              <a:gd name="adj3" fmla="val 2976"/>
            </a:avLst>
          </a:prstGeom>
          <a:solidFill>
            <a:schemeClr val="accent1"/>
          </a:solidFill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8" name="Арка 37"/>
          <p:cNvSpPr/>
          <p:nvPr/>
        </p:nvSpPr>
        <p:spPr bwMode="auto">
          <a:xfrm>
            <a:off x="1500188" y="4071938"/>
            <a:ext cx="914400" cy="914400"/>
          </a:xfrm>
          <a:prstGeom prst="blockArc">
            <a:avLst>
              <a:gd name="adj1" fmla="val 14062650"/>
              <a:gd name="adj2" fmla="val 18952884"/>
              <a:gd name="adj3" fmla="val 1443"/>
            </a:avLst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9" name="Арка 38"/>
          <p:cNvSpPr/>
          <p:nvPr/>
        </p:nvSpPr>
        <p:spPr bwMode="auto">
          <a:xfrm rot="13997625">
            <a:off x="5754688" y="1111250"/>
            <a:ext cx="914400" cy="914400"/>
          </a:xfrm>
          <a:prstGeom prst="blockArc">
            <a:avLst>
              <a:gd name="adj1" fmla="val 10820571"/>
              <a:gd name="adj2" fmla="val 15149104"/>
              <a:gd name="adj3" fmla="val 3163"/>
            </a:avLst>
          </a:prstGeom>
          <a:solidFill>
            <a:schemeClr val="accent1"/>
          </a:solidFill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88" name="Овал 41"/>
          <p:cNvSpPr>
            <a:spLocks noChangeArrowheads="1"/>
          </p:cNvSpPr>
          <p:nvPr/>
        </p:nvSpPr>
        <p:spPr bwMode="auto">
          <a:xfrm>
            <a:off x="6357938" y="2357438"/>
            <a:ext cx="71437" cy="71437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" name="Овал 42"/>
          <p:cNvSpPr/>
          <p:nvPr/>
        </p:nvSpPr>
        <p:spPr bwMode="auto">
          <a:xfrm>
            <a:off x="2214563" y="3643313"/>
            <a:ext cx="71437" cy="71437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3075" name="Object 23"/>
          <p:cNvGraphicFramePr>
            <a:graphicFrameLocks noChangeAspect="1"/>
          </p:cNvGraphicFramePr>
          <p:nvPr/>
        </p:nvGraphicFramePr>
        <p:xfrm>
          <a:off x="6012160" y="5661248"/>
          <a:ext cx="463550" cy="428625"/>
        </p:xfrm>
        <a:graphic>
          <a:graphicData uri="http://schemas.openxmlformats.org/presentationml/2006/ole">
            <p:oleObj spid="_x0000_s3075" name="Формула" r:id="rId5" imgW="16488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4" descr="D:\Мои документы\картинки\WEBART\BS00554A.GIF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85750" y="173038"/>
            <a:ext cx="7429500" cy="638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WordArt 4"/>
          <p:cNvSpPr>
            <a:spLocks noChangeArrowheads="1" noChangeShapeType="1" noTextEdit="1"/>
          </p:cNvSpPr>
          <p:nvPr/>
        </p:nvSpPr>
        <p:spPr bwMode="auto">
          <a:xfrm>
            <a:off x="1476375" y="333375"/>
            <a:ext cx="51117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D73"/>
                </a:solidFill>
                <a:latin typeface="Times New Roman"/>
                <a:cs typeface="Times New Roman"/>
              </a:rPr>
              <a:t>Список литературы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66813" y="2363788"/>
            <a:ext cx="1841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1000125" y="1357313"/>
            <a:ext cx="6518275" cy="9159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1.Саврасова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С.М.,Ястребинецкий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Г.А.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по планиметрии на готовых чертежах.-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М.: просвещение, 1987.-112 с.: ил.</a:t>
            </a:r>
          </a:p>
        </p:txBody>
      </p:sp>
      <p:sp>
        <p:nvSpPr>
          <p:cNvPr id="39942" name="Text Box 8"/>
          <p:cNvSpPr txBox="1">
            <a:spLocks noChangeArrowheads="1"/>
          </p:cNvSpPr>
          <p:nvPr/>
        </p:nvSpPr>
        <p:spPr bwMode="auto">
          <a:xfrm>
            <a:off x="1000125" y="2357438"/>
            <a:ext cx="6423025" cy="9239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Зив Б.Г. и др.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по геометрии: Пособие для учащихся 7-11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defRPr/>
            </a:pP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общеобразоват.учреждений.-М.:Просвещение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2000.-271 с.: ил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Verdana" pitchFamily="34" charset="0"/>
              </a:rPr>
              <a:t>.</a:t>
            </a: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1000125" y="3500438"/>
            <a:ext cx="5127625" cy="646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Рабинович Е.М. 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Сборник задач на готовых чертежах.-К.:1996.-56с.</a:t>
            </a:r>
          </a:p>
        </p:txBody>
      </p:sp>
      <p:sp>
        <p:nvSpPr>
          <p:cNvPr id="3380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649288" cy="647700"/>
          </a:xfrm>
          <a:prstGeom prst="actionButtonHome">
            <a:avLst/>
          </a:prstGeom>
          <a:noFill/>
          <a:ln w="38100">
            <a:solidFill>
              <a:srgbClr val="72009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5" name="Text Box 11"/>
          <p:cNvSpPr txBox="1">
            <a:spLocks noChangeArrowheads="1"/>
          </p:cNvSpPr>
          <p:nvPr/>
        </p:nvSpPr>
        <p:spPr bwMode="auto">
          <a:xfrm>
            <a:off x="1000125" y="4214813"/>
            <a:ext cx="5581650" cy="9239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Гаврилова Н.Ф. 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Поурочные разработки по геометрии: 8 класс.-2-е изд.,</a:t>
            </a:r>
          </a:p>
          <a:p>
            <a:pPr marL="342900" indent="-342900">
              <a:defRPr/>
            </a:pP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 доп.-М.: ВАКО,2008.-368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4" descr="D:\Мои документы\картинки\WEBART\BS00554A.GIF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85750" y="173038"/>
            <a:ext cx="7429500" cy="638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642938"/>
            <a:ext cx="8243888" cy="2928937"/>
          </a:xfrm>
        </p:spPr>
        <p:txBody>
          <a:bodyPr/>
          <a:lstStyle/>
          <a:p>
            <a:pPr>
              <a:defRPr/>
            </a:pP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Спасибо за внимание!</a:t>
            </a:r>
            <a:endParaRPr lang="ru-RU" sz="8000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"/>
          <p:cNvGrpSpPr>
            <a:grpSpLocks/>
          </p:cNvGrpSpPr>
          <p:nvPr/>
        </p:nvGrpSpPr>
        <p:grpSpPr bwMode="auto">
          <a:xfrm>
            <a:off x="2214563" y="1214438"/>
            <a:ext cx="4600575" cy="2949575"/>
            <a:chOff x="1383" y="892"/>
            <a:chExt cx="2898" cy="1858"/>
          </a:xfrm>
        </p:grpSpPr>
        <p:sp>
          <p:nvSpPr>
            <p:cNvPr id="9242" name="Freeform 5"/>
            <p:cNvSpPr>
              <a:spLocks/>
            </p:cNvSpPr>
            <p:nvPr/>
          </p:nvSpPr>
          <p:spPr bwMode="auto">
            <a:xfrm>
              <a:off x="1383" y="1934"/>
              <a:ext cx="2358" cy="816"/>
            </a:xfrm>
            <a:custGeom>
              <a:avLst/>
              <a:gdLst>
                <a:gd name="T0" fmla="*/ 0 w 2358"/>
                <a:gd name="T1" fmla="*/ 816 h 816"/>
                <a:gd name="T2" fmla="*/ 1315 w 2358"/>
                <a:gd name="T3" fmla="*/ 0 h 816"/>
                <a:gd name="T4" fmla="*/ 2358 w 2358"/>
                <a:gd name="T5" fmla="*/ 816 h 816"/>
                <a:gd name="T6" fmla="*/ 0 w 2358"/>
                <a:gd name="T7" fmla="*/ 816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58"/>
                <a:gd name="T13" fmla="*/ 0 h 816"/>
                <a:gd name="T14" fmla="*/ 2358 w 235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58" h="816">
                  <a:moveTo>
                    <a:pt x="0" y="816"/>
                  </a:moveTo>
                  <a:lnTo>
                    <a:pt x="1315" y="0"/>
                  </a:lnTo>
                  <a:lnTo>
                    <a:pt x="2358" y="816"/>
                  </a:lnTo>
                  <a:lnTo>
                    <a:pt x="0" y="8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Freeform 6"/>
            <p:cNvSpPr>
              <a:spLocks/>
            </p:cNvSpPr>
            <p:nvPr/>
          </p:nvSpPr>
          <p:spPr bwMode="auto">
            <a:xfrm rot="10800000">
              <a:off x="1428" y="892"/>
              <a:ext cx="2853" cy="1041"/>
            </a:xfrm>
            <a:custGeom>
              <a:avLst/>
              <a:gdLst>
                <a:gd name="T0" fmla="*/ 0 w 2358"/>
                <a:gd name="T1" fmla="*/ 2757 h 816"/>
                <a:gd name="T2" fmla="*/ 3410 w 2358"/>
                <a:gd name="T3" fmla="*/ 0 h 816"/>
                <a:gd name="T4" fmla="*/ 6115 w 2358"/>
                <a:gd name="T5" fmla="*/ 2757 h 816"/>
                <a:gd name="T6" fmla="*/ 0 w 2358"/>
                <a:gd name="T7" fmla="*/ 2757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58"/>
                <a:gd name="T13" fmla="*/ 0 h 816"/>
                <a:gd name="T14" fmla="*/ 2358 w 235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58" h="816">
                  <a:moveTo>
                    <a:pt x="0" y="816"/>
                  </a:moveTo>
                  <a:lnTo>
                    <a:pt x="1315" y="0"/>
                  </a:lnTo>
                  <a:lnTo>
                    <a:pt x="2358" y="816"/>
                  </a:lnTo>
                  <a:lnTo>
                    <a:pt x="0" y="816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5000"/>
                  </a:schemeClr>
                </a:gs>
                <a:gs pos="100000">
                  <a:srgbClr val="FFFF66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19" name="Text Box 14"/>
          <p:cNvSpPr txBox="1">
            <a:spLocks noChangeArrowheads="1"/>
          </p:cNvSpPr>
          <p:nvPr/>
        </p:nvSpPr>
        <p:spPr bwMode="auto">
          <a:xfrm>
            <a:off x="1785938" y="41433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1857375" y="6429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9221" name="Text Box 16"/>
          <p:cNvSpPr txBox="1">
            <a:spLocks noChangeArrowheads="1"/>
          </p:cNvSpPr>
          <p:nvPr/>
        </p:nvSpPr>
        <p:spPr bwMode="auto">
          <a:xfrm>
            <a:off x="6715125" y="6429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9222" name="Text Box 17"/>
          <p:cNvSpPr txBox="1">
            <a:spLocks noChangeArrowheads="1"/>
          </p:cNvSpPr>
          <p:nvPr/>
        </p:nvSpPr>
        <p:spPr bwMode="auto">
          <a:xfrm>
            <a:off x="6000750" y="4143375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9223" name="Text Box 18"/>
          <p:cNvSpPr txBox="1">
            <a:spLocks noChangeArrowheads="1"/>
          </p:cNvSpPr>
          <p:nvPr/>
        </p:nvSpPr>
        <p:spPr bwMode="auto">
          <a:xfrm>
            <a:off x="4643438" y="26368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О</a:t>
            </a:r>
          </a:p>
        </p:txBody>
      </p:sp>
      <p:grpSp>
        <p:nvGrpSpPr>
          <p:cNvPr id="9224" name="Group 23"/>
          <p:cNvGrpSpPr>
            <a:grpSpLocks/>
          </p:cNvGrpSpPr>
          <p:nvPr/>
        </p:nvGrpSpPr>
        <p:grpSpPr bwMode="auto">
          <a:xfrm>
            <a:off x="3643313" y="4929188"/>
            <a:ext cx="5113337" cy="998537"/>
            <a:chOff x="2290" y="3113"/>
            <a:chExt cx="3221" cy="629"/>
          </a:xfrm>
        </p:grpSpPr>
        <p:sp>
          <p:nvSpPr>
            <p:cNvPr id="9240" name="Text Box 20"/>
            <p:cNvSpPr txBox="1">
              <a:spLocks noChangeArrowheads="1"/>
            </p:cNvSpPr>
            <p:nvPr/>
          </p:nvSpPr>
          <p:spPr bwMode="auto">
            <a:xfrm>
              <a:off x="2290" y="3296"/>
              <a:ext cx="3006" cy="4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0000"/>
                  </a:solidFill>
                </a:rPr>
                <a:t>Доказать: </a:t>
              </a:r>
              <a:r>
                <a:rPr lang="el-GR" sz="2800" b="1">
                  <a:solidFill>
                    <a:srgbClr val="000000"/>
                  </a:solidFill>
                </a:rPr>
                <a:t>Δ</a:t>
              </a:r>
              <a:r>
                <a:rPr lang="ru-RU" sz="2800" b="1">
                  <a:solidFill>
                    <a:srgbClr val="000000"/>
                  </a:solidFill>
                </a:rPr>
                <a:t> ВОС </a:t>
              </a:r>
              <a:r>
                <a:rPr lang="ru-RU" sz="4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~</a:t>
              </a:r>
              <a:r>
                <a:rPr lang="ru-RU" sz="2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800" b="1">
                  <a:solidFill>
                    <a:srgbClr val="000000"/>
                  </a:solidFill>
                </a:rPr>
                <a:t>Δ</a:t>
              </a:r>
              <a:r>
                <a:rPr lang="ru-RU" sz="2800" b="1">
                  <a:solidFill>
                    <a:srgbClr val="000000"/>
                  </a:solidFill>
                </a:rPr>
                <a:t> АОД</a:t>
              </a:r>
            </a:p>
          </p:txBody>
        </p:sp>
        <p:sp>
          <p:nvSpPr>
            <p:cNvPr id="9241" name="Line 21"/>
            <p:cNvSpPr>
              <a:spLocks noChangeShapeType="1"/>
            </p:cNvSpPr>
            <p:nvPr/>
          </p:nvSpPr>
          <p:spPr bwMode="auto">
            <a:xfrm>
              <a:off x="2380" y="3113"/>
              <a:ext cx="31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5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540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Text Box 24"/>
          <p:cNvSpPr txBox="1">
            <a:spLocks noChangeArrowheads="1"/>
          </p:cNvSpPr>
          <p:nvPr/>
        </p:nvSpPr>
        <p:spPr bwMode="auto">
          <a:xfrm>
            <a:off x="7143750" y="214313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</a:t>
            </a:r>
          </a:p>
        </p:txBody>
      </p:sp>
      <p:cxnSp>
        <p:nvCxnSpPr>
          <p:cNvPr id="9227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1000125" y="1214438"/>
            <a:ext cx="7215188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8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1143000" y="4143375"/>
            <a:ext cx="6643688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071563" y="3571875"/>
            <a:ext cx="433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928688" y="64293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 bwMode="auto">
          <a:xfrm>
            <a:off x="2286000" y="1214438"/>
            <a:ext cx="3714750" cy="30003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 rot="10800000" flipV="1">
            <a:off x="2286000" y="1214438"/>
            <a:ext cx="4572000" cy="29495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786688" y="1785938"/>
            <a:ext cx="928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000000"/>
                </a:solidFill>
              </a:rPr>
              <a:t>а//в</a:t>
            </a:r>
          </a:p>
        </p:txBody>
      </p:sp>
      <p:sp>
        <p:nvSpPr>
          <p:cNvPr id="32" name="Arc 6"/>
          <p:cNvSpPr>
            <a:spLocks/>
          </p:cNvSpPr>
          <p:nvPr/>
        </p:nvSpPr>
        <p:spPr bwMode="auto">
          <a:xfrm rot="6216527" flipH="1" flipV="1">
            <a:off x="5048250" y="3843338"/>
            <a:ext cx="477837" cy="179388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3" name="Arc 6"/>
          <p:cNvSpPr>
            <a:spLocks/>
          </p:cNvSpPr>
          <p:nvPr/>
        </p:nvSpPr>
        <p:spPr bwMode="auto">
          <a:xfrm rot="16200000" flipH="1" flipV="1">
            <a:off x="2714625" y="1285876"/>
            <a:ext cx="357187" cy="214312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" name="Arc 6"/>
          <p:cNvSpPr>
            <a:spLocks/>
          </p:cNvSpPr>
          <p:nvPr/>
        </p:nvSpPr>
        <p:spPr bwMode="auto">
          <a:xfrm rot="16429953" flipH="1" flipV="1">
            <a:off x="2601119" y="1259682"/>
            <a:ext cx="298450" cy="195262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5" name="Arc 6"/>
          <p:cNvSpPr>
            <a:spLocks/>
          </p:cNvSpPr>
          <p:nvPr/>
        </p:nvSpPr>
        <p:spPr bwMode="auto">
          <a:xfrm rot="11864003" flipH="1" flipV="1">
            <a:off x="2768600" y="3833813"/>
            <a:ext cx="350838" cy="261937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6" name="Arc 6"/>
          <p:cNvSpPr>
            <a:spLocks/>
          </p:cNvSpPr>
          <p:nvPr/>
        </p:nvSpPr>
        <p:spPr bwMode="auto">
          <a:xfrm rot="1532050" flipH="1" flipV="1">
            <a:off x="5891213" y="1284288"/>
            <a:ext cx="376237" cy="241300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" name="Arc 6"/>
          <p:cNvSpPr>
            <a:spLocks/>
          </p:cNvSpPr>
          <p:nvPr/>
        </p:nvSpPr>
        <p:spPr bwMode="auto">
          <a:xfrm rot="6216527" flipH="1" flipV="1">
            <a:off x="5194300" y="3902075"/>
            <a:ext cx="398463" cy="125413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4071938" y="4286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2428875" y="25003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6215063" y="2000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1571625" y="4143375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grpSp>
        <p:nvGrpSpPr>
          <p:cNvPr id="10246" name="Group 16"/>
          <p:cNvGrpSpPr>
            <a:grpSpLocks/>
          </p:cNvGrpSpPr>
          <p:nvPr/>
        </p:nvGrpSpPr>
        <p:grpSpPr bwMode="auto">
          <a:xfrm>
            <a:off x="3708400" y="5157788"/>
            <a:ext cx="4541838" cy="998537"/>
            <a:chOff x="2699" y="3113"/>
            <a:chExt cx="2861" cy="629"/>
          </a:xfrm>
        </p:grpSpPr>
        <p:sp>
          <p:nvSpPr>
            <p:cNvPr id="10254" name="Text Box 17"/>
            <p:cNvSpPr txBox="1">
              <a:spLocks noChangeArrowheads="1"/>
            </p:cNvSpPr>
            <p:nvPr/>
          </p:nvSpPr>
          <p:spPr bwMode="auto">
            <a:xfrm>
              <a:off x="2699" y="3296"/>
              <a:ext cx="2861" cy="4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0000"/>
                  </a:solidFill>
                </a:rPr>
                <a:t>Доказать: </a:t>
              </a:r>
              <a:r>
                <a:rPr lang="el-GR" sz="2800" b="1">
                  <a:solidFill>
                    <a:srgbClr val="000000"/>
                  </a:solidFill>
                </a:rPr>
                <a:t>Δ</a:t>
              </a:r>
              <a:r>
                <a:rPr lang="ru-RU" sz="2800" b="1">
                  <a:solidFill>
                    <a:srgbClr val="000000"/>
                  </a:solidFill>
                </a:rPr>
                <a:t> АВС</a:t>
              </a:r>
              <a:r>
                <a:rPr lang="ru-RU" sz="4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~</a:t>
              </a:r>
              <a:r>
                <a:rPr lang="el-GR" sz="2800" b="1">
                  <a:solidFill>
                    <a:srgbClr val="000000"/>
                  </a:solidFill>
                </a:rPr>
                <a:t>Δ</a:t>
              </a:r>
              <a:r>
                <a:rPr lang="ru-RU" sz="2800" b="1">
                  <a:solidFill>
                    <a:srgbClr val="000000"/>
                  </a:solidFill>
                </a:rPr>
                <a:t> АДЕ</a:t>
              </a:r>
            </a:p>
          </p:txBody>
        </p:sp>
        <p:sp>
          <p:nvSpPr>
            <p:cNvPr id="10255" name="Line 18"/>
            <p:cNvSpPr>
              <a:spLocks noChangeShapeType="1"/>
            </p:cNvSpPr>
            <p:nvPr/>
          </p:nvSpPr>
          <p:spPr bwMode="auto">
            <a:xfrm>
              <a:off x="2789" y="3113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7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Text Box 20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2</a:t>
            </a:r>
          </a:p>
        </p:txBody>
      </p:sp>
      <p:cxnSp>
        <p:nvCxnSpPr>
          <p:cNvPr id="10249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4500563" y="1071563"/>
            <a:ext cx="2500312" cy="24288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0" name="Прямая соединительная линия 23"/>
          <p:cNvCxnSpPr>
            <a:cxnSpLocks noChangeShapeType="1"/>
          </p:cNvCxnSpPr>
          <p:nvPr/>
        </p:nvCxnSpPr>
        <p:spPr bwMode="auto">
          <a:xfrm rot="5400000">
            <a:off x="1714500" y="1500188"/>
            <a:ext cx="3214687" cy="23574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1" name="Прямая соединительная линия 27"/>
          <p:cNvCxnSpPr>
            <a:cxnSpLocks noChangeShapeType="1"/>
          </p:cNvCxnSpPr>
          <p:nvPr/>
        </p:nvCxnSpPr>
        <p:spPr bwMode="auto">
          <a:xfrm flipV="1">
            <a:off x="2143125" y="3500438"/>
            <a:ext cx="4857750" cy="7858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2" name="Прямая соединительная линия 29"/>
          <p:cNvCxnSpPr>
            <a:cxnSpLocks noChangeShapeType="1"/>
          </p:cNvCxnSpPr>
          <p:nvPr/>
        </p:nvCxnSpPr>
        <p:spPr bwMode="auto">
          <a:xfrm flipV="1">
            <a:off x="3071813" y="2571750"/>
            <a:ext cx="3000375" cy="50006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253" name="Text Box 11"/>
          <p:cNvSpPr txBox="1">
            <a:spLocks noChangeArrowheads="1"/>
          </p:cNvSpPr>
          <p:nvPr/>
        </p:nvSpPr>
        <p:spPr bwMode="auto">
          <a:xfrm>
            <a:off x="7143750" y="3357563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AutoShape 4"/>
          <p:cNvSpPr>
            <a:spLocks noChangeArrowheads="1"/>
          </p:cNvSpPr>
          <p:nvPr/>
        </p:nvSpPr>
        <p:spPr bwMode="auto">
          <a:xfrm>
            <a:off x="1571625" y="2000250"/>
            <a:ext cx="3786188" cy="1714500"/>
          </a:xfrm>
          <a:prstGeom prst="parallelogram">
            <a:avLst>
              <a:gd name="adj" fmla="val 55637"/>
            </a:avLst>
          </a:prstGeom>
          <a:gradFill rotWithShape="1">
            <a:gsLst>
              <a:gs pos="0">
                <a:schemeClr val="bg1"/>
              </a:gs>
              <a:gs pos="50000">
                <a:srgbClr val="DD55D3">
                  <a:alpha val="82001"/>
                </a:srgbClr>
              </a:gs>
              <a:gs pos="100000">
                <a:schemeClr val="bg1"/>
              </a:gs>
            </a:gsLst>
            <a:lin ang="18900000" scaled="1"/>
          </a:gra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267" name="Line 8"/>
          <p:cNvSpPr>
            <a:spLocks noChangeShapeType="1"/>
          </p:cNvSpPr>
          <p:nvPr/>
        </p:nvSpPr>
        <p:spPr bwMode="auto">
          <a:xfrm flipH="1">
            <a:off x="571500" y="285750"/>
            <a:ext cx="5786438" cy="4929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1671638" y="4884738"/>
            <a:ext cx="1841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11269" name="Rectangle 16"/>
          <p:cNvSpPr>
            <a:spLocks noChangeArrowheads="1"/>
          </p:cNvSpPr>
          <p:nvPr/>
        </p:nvSpPr>
        <p:spPr bwMode="auto">
          <a:xfrm>
            <a:off x="928688" y="32146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270" name="Rectangle 17"/>
          <p:cNvSpPr>
            <a:spLocks noChangeArrowheads="1"/>
          </p:cNvSpPr>
          <p:nvPr/>
        </p:nvSpPr>
        <p:spPr bwMode="auto">
          <a:xfrm>
            <a:off x="2071688" y="13573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1271" name="Rectangle 18"/>
          <p:cNvSpPr>
            <a:spLocks noChangeArrowheads="1"/>
          </p:cNvSpPr>
          <p:nvPr/>
        </p:nvSpPr>
        <p:spPr bwMode="auto">
          <a:xfrm>
            <a:off x="5572125" y="18573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1272" name="Rectangle 19"/>
          <p:cNvSpPr>
            <a:spLocks noChangeArrowheads="1"/>
          </p:cNvSpPr>
          <p:nvPr/>
        </p:nvSpPr>
        <p:spPr bwMode="auto">
          <a:xfrm>
            <a:off x="1000125" y="4786313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E</a:t>
            </a:r>
            <a:endParaRPr lang="ru-RU" sz="3200" b="1">
              <a:solidFill>
                <a:srgbClr val="000000"/>
              </a:solidFill>
            </a:endParaRPr>
          </a:p>
        </p:txBody>
      </p:sp>
      <p:grpSp>
        <p:nvGrpSpPr>
          <p:cNvPr id="11273" name="Group 21"/>
          <p:cNvGrpSpPr>
            <a:grpSpLocks/>
          </p:cNvGrpSpPr>
          <p:nvPr/>
        </p:nvGrpSpPr>
        <p:grpSpPr bwMode="auto">
          <a:xfrm>
            <a:off x="3708400" y="5429250"/>
            <a:ext cx="4559302" cy="1157288"/>
            <a:chOff x="2699" y="3284"/>
            <a:chExt cx="2872" cy="729"/>
          </a:xfrm>
        </p:grpSpPr>
        <p:sp>
          <p:nvSpPr>
            <p:cNvPr id="11288" name="Text Box 22"/>
            <p:cNvSpPr txBox="1">
              <a:spLocks noChangeArrowheads="1"/>
            </p:cNvSpPr>
            <p:nvPr/>
          </p:nvSpPr>
          <p:spPr bwMode="auto">
            <a:xfrm>
              <a:off x="2699" y="3296"/>
              <a:ext cx="2872" cy="71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000000"/>
                  </a:solidFill>
                </a:rPr>
                <a:t>Доказать: </a:t>
              </a:r>
              <a:r>
                <a:rPr lang="el-GR" sz="2800" b="1" dirty="0">
                  <a:solidFill>
                    <a:srgbClr val="000000"/>
                  </a:solidFill>
                </a:rPr>
                <a:t>Δ</a:t>
              </a:r>
              <a:r>
                <a:rPr lang="ru-RU" sz="2800" b="1" dirty="0">
                  <a:solidFill>
                    <a:srgbClr val="000000"/>
                  </a:solidFill>
                </a:rPr>
                <a:t> </a:t>
              </a:r>
              <a:r>
                <a:rPr lang="en-US" sz="3600" b="1" dirty="0" smtClean="0">
                  <a:solidFill>
                    <a:srgbClr val="000000"/>
                  </a:solidFill>
                </a:rPr>
                <a:t>A</a:t>
              </a:r>
              <a:r>
                <a:rPr lang="en-US" sz="3600" b="1" dirty="0" smtClean="0">
                  <a:solidFill>
                    <a:srgbClr val="000000"/>
                  </a:solidFill>
                </a:rPr>
                <a:t>F</a:t>
              </a:r>
              <a:r>
                <a:rPr lang="en-US" sz="3600" b="1" dirty="0" smtClean="0">
                  <a:solidFill>
                    <a:srgbClr val="000000"/>
                  </a:solidFill>
                </a:rPr>
                <a:t>E</a:t>
              </a:r>
              <a:r>
                <a:rPr lang="en-US" sz="2800" b="1" dirty="0" smtClean="0">
                  <a:solidFill>
                    <a:srgbClr val="000000"/>
                  </a:solidFill>
                </a:rPr>
                <a:t> </a:t>
              </a:r>
              <a:r>
                <a:rPr lang="en-US" sz="4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~</a:t>
              </a:r>
              <a:r>
                <a:rPr lang="el-GR" sz="2800" b="1" dirty="0">
                  <a:solidFill>
                    <a:srgbClr val="000000"/>
                  </a:solidFill>
                </a:rPr>
                <a:t>Δ</a:t>
              </a:r>
              <a:r>
                <a:rPr lang="ru-RU" sz="2800" b="1" dirty="0">
                  <a:solidFill>
                    <a:srgbClr val="000000"/>
                  </a:solidFill>
                </a:rPr>
                <a:t> С</a:t>
              </a:r>
              <a:r>
                <a:rPr lang="en-US" sz="3600" b="1" dirty="0">
                  <a:solidFill>
                    <a:srgbClr val="000000"/>
                  </a:solidFill>
                </a:rPr>
                <a:t>MK</a:t>
              </a:r>
            </a:p>
            <a:p>
              <a:endParaRPr lang="ru-RU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11289" name="Line 23"/>
            <p:cNvSpPr>
              <a:spLocks noChangeShapeType="1"/>
            </p:cNvSpPr>
            <p:nvPr/>
          </p:nvSpPr>
          <p:spPr bwMode="auto">
            <a:xfrm>
              <a:off x="2793" y="3284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4" name="Text Box 24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3</a:t>
            </a:r>
          </a:p>
        </p:txBody>
      </p:sp>
      <p:sp>
        <p:nvSpPr>
          <p:cNvPr id="11275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7700" cy="647700"/>
          </a:xfrm>
          <a:prstGeom prst="actionButtonHome">
            <a:avLst/>
          </a:prstGeom>
          <a:noFill/>
          <a:ln w="38100">
            <a:solidFill>
              <a:srgbClr val="DD55D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" name="Прямая соединительная линия 24"/>
          <p:cNvCxnSpPr>
            <a:endCxn id="11267" idx="0"/>
          </p:cNvCxnSpPr>
          <p:nvPr/>
        </p:nvCxnSpPr>
        <p:spPr bwMode="auto">
          <a:xfrm rot="5400000" flipH="1" flipV="1">
            <a:off x="3643313" y="1000125"/>
            <a:ext cx="3429000" cy="2000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Прямая соединительная линия 33"/>
          <p:cNvCxnSpPr/>
          <p:nvPr/>
        </p:nvCxnSpPr>
        <p:spPr bwMode="auto">
          <a:xfrm rot="5400000">
            <a:off x="-107156" y="2750344"/>
            <a:ext cx="3357563" cy="18573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78" name="Rectangle 19"/>
          <p:cNvSpPr>
            <a:spLocks noChangeArrowheads="1"/>
          </p:cNvSpPr>
          <p:nvPr/>
        </p:nvSpPr>
        <p:spPr bwMode="auto">
          <a:xfrm>
            <a:off x="4572000" y="3500438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1279" name="Rectangle 19"/>
          <p:cNvSpPr>
            <a:spLocks noChangeArrowheads="1"/>
          </p:cNvSpPr>
          <p:nvPr/>
        </p:nvSpPr>
        <p:spPr bwMode="auto">
          <a:xfrm>
            <a:off x="2357438" y="3786188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F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1280" name="Rectangle 19"/>
          <p:cNvSpPr>
            <a:spLocks noChangeArrowheads="1"/>
          </p:cNvSpPr>
          <p:nvPr/>
        </p:nvSpPr>
        <p:spPr bwMode="auto">
          <a:xfrm>
            <a:off x="4000500" y="1357313"/>
            <a:ext cx="525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М</a:t>
            </a:r>
          </a:p>
        </p:txBody>
      </p:sp>
      <p:sp>
        <p:nvSpPr>
          <p:cNvPr id="11281" name="Rectangle 19"/>
          <p:cNvSpPr>
            <a:spLocks noChangeArrowheads="1"/>
          </p:cNvSpPr>
          <p:nvPr/>
        </p:nvSpPr>
        <p:spPr bwMode="auto">
          <a:xfrm>
            <a:off x="6286500" y="357188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43" name="Дуга 42"/>
          <p:cNvSpPr/>
          <p:nvPr/>
        </p:nvSpPr>
        <p:spPr bwMode="auto">
          <a:xfrm>
            <a:off x="1071563" y="4286250"/>
            <a:ext cx="357187" cy="285750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4" name="Дуга 43"/>
          <p:cNvSpPr/>
          <p:nvPr/>
        </p:nvSpPr>
        <p:spPr bwMode="auto">
          <a:xfrm rot="10366684">
            <a:off x="5734050" y="665163"/>
            <a:ext cx="373063" cy="336550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" name="Дуга 44"/>
          <p:cNvSpPr/>
          <p:nvPr/>
        </p:nvSpPr>
        <p:spPr bwMode="auto">
          <a:xfrm>
            <a:off x="4500563" y="1714500"/>
            <a:ext cx="357187" cy="500063"/>
          </a:xfrm>
          <a:prstGeom prst="arc">
            <a:avLst>
              <a:gd name="adj1" fmla="val 16673972"/>
              <a:gd name="adj2" fmla="val 0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" name="Дуга 46"/>
          <p:cNvSpPr/>
          <p:nvPr/>
        </p:nvSpPr>
        <p:spPr bwMode="auto">
          <a:xfrm>
            <a:off x="4643438" y="1571625"/>
            <a:ext cx="428625" cy="785813"/>
          </a:xfrm>
          <a:prstGeom prst="arc">
            <a:avLst>
              <a:gd name="adj1" fmla="val 16200000"/>
              <a:gd name="adj2" fmla="val 21096104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8" name="Дуга 47"/>
          <p:cNvSpPr/>
          <p:nvPr/>
        </p:nvSpPr>
        <p:spPr bwMode="auto">
          <a:xfrm rot="10800000">
            <a:off x="2071688" y="3571875"/>
            <a:ext cx="214312" cy="285750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9" name="Дуга 48"/>
          <p:cNvSpPr/>
          <p:nvPr/>
        </p:nvSpPr>
        <p:spPr bwMode="auto">
          <a:xfrm rot="11313244">
            <a:off x="1893888" y="3524250"/>
            <a:ext cx="360362" cy="452438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Дуга 33"/>
          <p:cNvSpPr/>
          <p:nvPr/>
        </p:nvSpPr>
        <p:spPr bwMode="auto">
          <a:xfrm>
            <a:off x="4929188" y="1643063"/>
            <a:ext cx="571500" cy="357187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Параллелограмм 28"/>
          <p:cNvSpPr/>
          <p:nvPr/>
        </p:nvSpPr>
        <p:spPr bwMode="auto">
          <a:xfrm>
            <a:off x="1928794" y="1142984"/>
            <a:ext cx="3357586" cy="3357586"/>
          </a:xfrm>
          <a:prstGeom prst="parallelogram">
            <a:avLst>
              <a:gd name="adj" fmla="val 25000"/>
            </a:avLst>
          </a:prstGeom>
          <a:gradFill flip="none" rotWithShape="1">
            <a:gsLst>
              <a:gs pos="0">
                <a:srgbClr val="99FF99">
                  <a:shade val="30000"/>
                  <a:satMod val="115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V="1">
            <a:off x="1928813" y="1071563"/>
            <a:ext cx="4643437" cy="3429000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295" name="Rectangle 19"/>
          <p:cNvSpPr>
            <a:spLocks noChangeArrowheads="1"/>
          </p:cNvSpPr>
          <p:nvPr/>
        </p:nvSpPr>
        <p:spPr bwMode="auto">
          <a:xfrm>
            <a:off x="1357313" y="4286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2296" name="Rectangle 21"/>
          <p:cNvSpPr>
            <a:spLocks noChangeArrowheads="1"/>
          </p:cNvSpPr>
          <p:nvPr/>
        </p:nvSpPr>
        <p:spPr bwMode="auto">
          <a:xfrm>
            <a:off x="5143500" y="50006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2297" name="Rectangle 22"/>
          <p:cNvSpPr>
            <a:spLocks noChangeArrowheads="1"/>
          </p:cNvSpPr>
          <p:nvPr/>
        </p:nvSpPr>
        <p:spPr bwMode="auto">
          <a:xfrm>
            <a:off x="4572000" y="42148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grpSp>
        <p:nvGrpSpPr>
          <p:cNvPr id="12298" name="Group 23"/>
          <p:cNvGrpSpPr>
            <a:grpSpLocks/>
          </p:cNvGrpSpPr>
          <p:nvPr/>
        </p:nvGrpSpPr>
        <p:grpSpPr bwMode="auto">
          <a:xfrm>
            <a:off x="3714750" y="4868863"/>
            <a:ext cx="5143500" cy="800100"/>
            <a:chOff x="2386" y="3158"/>
            <a:chExt cx="2944" cy="504"/>
          </a:xfrm>
        </p:grpSpPr>
        <p:sp>
          <p:nvSpPr>
            <p:cNvPr id="12314" name="Line 24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15" name="Group 25"/>
            <p:cNvGrpSpPr>
              <a:grpSpLocks/>
            </p:cNvGrpSpPr>
            <p:nvPr/>
          </p:nvGrpSpPr>
          <p:grpSpPr bwMode="auto">
            <a:xfrm>
              <a:off x="2386" y="3286"/>
              <a:ext cx="2942" cy="376"/>
              <a:chOff x="2688" y="3422"/>
              <a:chExt cx="2942" cy="376"/>
            </a:xfrm>
          </p:grpSpPr>
          <p:sp>
            <p:nvSpPr>
              <p:cNvPr id="12316" name="Text Box 26"/>
              <p:cNvSpPr txBox="1">
                <a:spLocks noChangeArrowheads="1"/>
              </p:cNvSpPr>
              <p:nvPr/>
            </p:nvSpPr>
            <p:spPr bwMode="auto">
              <a:xfrm>
                <a:off x="2688" y="3437"/>
                <a:ext cx="1462" cy="327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000000"/>
                    </a:solidFill>
                  </a:rPr>
                  <a:t>Доказать:</a:t>
                </a:r>
                <a:r>
                  <a:rPr lang="ru-RU" sz="2800" b="1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</a:p>
            </p:txBody>
          </p:sp>
          <p:sp>
            <p:nvSpPr>
              <p:cNvPr id="12317" name="Rectangle 28"/>
              <p:cNvSpPr>
                <a:spLocks noChangeArrowheads="1"/>
              </p:cNvSpPr>
              <p:nvPr/>
            </p:nvSpPr>
            <p:spPr bwMode="auto">
              <a:xfrm>
                <a:off x="4083" y="3422"/>
                <a:ext cx="68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0000"/>
                    </a:solidFill>
                  </a:rPr>
                  <a:t>A</a:t>
                </a:r>
                <a:r>
                  <a:rPr lang="en-US" sz="3200" b="1" dirty="0" smtClean="0">
                    <a:solidFill>
                      <a:srgbClr val="000000"/>
                    </a:solidFill>
                  </a:rPr>
                  <a:t>D</a:t>
                </a:r>
                <a:r>
                  <a:rPr lang="en-US" sz="3200" b="1" dirty="0" smtClean="0">
                    <a:solidFill>
                      <a:srgbClr val="000000"/>
                    </a:solidFill>
                  </a:rPr>
                  <a:t>E</a:t>
                </a:r>
                <a:endParaRPr lang="ru-RU" sz="32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18" name="Rectangle 31"/>
              <p:cNvSpPr>
                <a:spLocks noChangeArrowheads="1"/>
              </p:cNvSpPr>
              <p:nvPr/>
            </p:nvSpPr>
            <p:spPr bwMode="auto">
              <a:xfrm>
                <a:off x="4938" y="3430"/>
                <a:ext cx="69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 b="1">
                    <a:solidFill>
                      <a:srgbClr val="000000"/>
                    </a:solidFill>
                  </a:rPr>
                  <a:t>FCE</a:t>
                </a:r>
                <a:endParaRPr lang="ru-RU" sz="3200" b="1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2299" name="AutoShape 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Text Box 33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4</a:t>
            </a: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V="1">
            <a:off x="2714625" y="1096963"/>
            <a:ext cx="3857625" cy="46037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" name="Дуга 29"/>
          <p:cNvSpPr/>
          <p:nvPr/>
        </p:nvSpPr>
        <p:spPr bwMode="auto">
          <a:xfrm rot="5400000">
            <a:off x="5080000" y="849313"/>
            <a:ext cx="438150" cy="596900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3" name="Дуга 32"/>
          <p:cNvSpPr/>
          <p:nvPr/>
        </p:nvSpPr>
        <p:spPr bwMode="auto">
          <a:xfrm>
            <a:off x="4929188" y="1785938"/>
            <a:ext cx="428625" cy="214312"/>
          </a:xfrm>
          <a:prstGeom prst="arc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04" name="Arc 6"/>
          <p:cNvSpPr>
            <a:spLocks/>
          </p:cNvSpPr>
          <p:nvPr/>
        </p:nvSpPr>
        <p:spPr bwMode="auto">
          <a:xfrm rot="1038755" flipH="1" flipV="1">
            <a:off x="4676775" y="2538413"/>
            <a:ext cx="290513" cy="209550"/>
          </a:xfrm>
          <a:custGeom>
            <a:avLst/>
            <a:gdLst>
              <a:gd name="T0" fmla="*/ 0 w 22165"/>
              <a:gd name="T1" fmla="*/ 5846358 h 21600"/>
              <a:gd name="T2" fmla="*/ 2147483647 w 22165"/>
              <a:gd name="T3" fmla="*/ 2147483647 h 21600"/>
              <a:gd name="T4" fmla="*/ 2147483647 w 22165"/>
              <a:gd name="T5" fmla="*/ 2147483647 h 21600"/>
              <a:gd name="T6" fmla="*/ 0 60000 65536"/>
              <a:gd name="T7" fmla="*/ 0 60000 65536"/>
              <a:gd name="T8" fmla="*/ 0 60000 65536"/>
              <a:gd name="T9" fmla="*/ 0 w 22165"/>
              <a:gd name="T10" fmla="*/ 0 h 21600"/>
              <a:gd name="T11" fmla="*/ 22165 w 2216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rc 6"/>
          <p:cNvSpPr>
            <a:spLocks/>
          </p:cNvSpPr>
          <p:nvPr/>
        </p:nvSpPr>
        <p:spPr bwMode="auto">
          <a:xfrm rot="6216527" flipH="1" flipV="1">
            <a:off x="4133057" y="4155281"/>
            <a:ext cx="449262" cy="333375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306" name="Arc 6"/>
          <p:cNvSpPr>
            <a:spLocks/>
          </p:cNvSpPr>
          <p:nvPr/>
        </p:nvSpPr>
        <p:spPr bwMode="auto">
          <a:xfrm rot="561927" flipH="1" flipV="1">
            <a:off x="4545013" y="2597150"/>
            <a:ext cx="339725" cy="306388"/>
          </a:xfrm>
          <a:custGeom>
            <a:avLst/>
            <a:gdLst>
              <a:gd name="T0" fmla="*/ 0 w 22165"/>
              <a:gd name="T1" fmla="*/ 56837436 h 21600"/>
              <a:gd name="T2" fmla="*/ 2147483647 w 22165"/>
              <a:gd name="T3" fmla="*/ 2147483647 h 21600"/>
              <a:gd name="T4" fmla="*/ 2147483647 w 22165"/>
              <a:gd name="T5" fmla="*/ 2147483647 h 21600"/>
              <a:gd name="T6" fmla="*/ 0 60000 65536"/>
              <a:gd name="T7" fmla="*/ 0 60000 65536"/>
              <a:gd name="T8" fmla="*/ 0 60000 65536"/>
              <a:gd name="T9" fmla="*/ 0 w 22165"/>
              <a:gd name="T10" fmla="*/ 0 h 21600"/>
              <a:gd name="T11" fmla="*/ 22165 w 2216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Rectangle 20"/>
          <p:cNvSpPr>
            <a:spLocks noChangeArrowheads="1"/>
          </p:cNvSpPr>
          <p:nvPr/>
        </p:nvSpPr>
        <p:spPr bwMode="auto">
          <a:xfrm>
            <a:off x="5072063" y="2214563"/>
            <a:ext cx="458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E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643688" y="85725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F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2309" name="Rectangle 20"/>
          <p:cNvSpPr>
            <a:spLocks noChangeArrowheads="1"/>
          </p:cNvSpPr>
          <p:nvPr/>
        </p:nvSpPr>
        <p:spPr bwMode="auto">
          <a:xfrm>
            <a:off x="2214563" y="6429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2310" name="Прямоугольник 45"/>
          <p:cNvSpPr>
            <a:spLocks noChangeArrowheads="1"/>
          </p:cNvSpPr>
          <p:nvPr/>
        </p:nvSpPr>
        <p:spPr bwMode="auto">
          <a:xfrm>
            <a:off x="7072313" y="5000625"/>
            <a:ext cx="450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endParaRPr lang="ru-RU" sz="4000"/>
          </a:p>
        </p:txBody>
      </p:sp>
      <p:sp>
        <p:nvSpPr>
          <p:cNvPr id="47" name="Равнобедренный треугольник 46"/>
          <p:cNvSpPr/>
          <p:nvPr/>
        </p:nvSpPr>
        <p:spPr bwMode="auto">
          <a:xfrm>
            <a:off x="5929313" y="5286375"/>
            <a:ext cx="214312" cy="214313"/>
          </a:xfrm>
          <a:prstGeom prst="triangl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 bwMode="auto">
          <a:xfrm>
            <a:off x="7500938" y="5286375"/>
            <a:ext cx="214312" cy="214313"/>
          </a:xfrm>
          <a:prstGeom prst="triangl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8" name="Arc 6"/>
          <p:cNvSpPr>
            <a:spLocks/>
          </p:cNvSpPr>
          <p:nvPr/>
        </p:nvSpPr>
        <p:spPr bwMode="auto">
          <a:xfrm rot="6216527" flipH="1" flipV="1">
            <a:off x="4133056" y="4163219"/>
            <a:ext cx="449263" cy="333375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ый треугольник 17"/>
          <p:cNvSpPr>
            <a:spLocks noChangeArrowheads="1"/>
          </p:cNvSpPr>
          <p:nvPr/>
        </p:nvSpPr>
        <p:spPr bwMode="auto">
          <a:xfrm rot="8062553">
            <a:off x="3032919" y="1350169"/>
            <a:ext cx="3078162" cy="4984750"/>
          </a:xfrm>
          <a:prstGeom prst="rtTriangle">
            <a:avLst/>
          </a:prstGeom>
          <a:gradFill rotWithShape="1">
            <a:gsLst>
              <a:gs pos="0">
                <a:srgbClr val="FC97F3"/>
              </a:gs>
              <a:gs pos="50000">
                <a:srgbClr val="FCBFF6"/>
              </a:gs>
              <a:gs pos="100000">
                <a:srgbClr val="FDE0FA"/>
              </a:gs>
            </a:gsLst>
            <a:lin ang="10800000" scaled="1"/>
          </a:gra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5" name="Rectangle 11"/>
          <p:cNvSpPr>
            <a:spLocks noChangeArrowheads="1"/>
          </p:cNvSpPr>
          <p:nvPr/>
        </p:nvSpPr>
        <p:spPr bwMode="auto">
          <a:xfrm>
            <a:off x="1214438" y="30003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rot="5400000">
            <a:off x="2250282" y="1964531"/>
            <a:ext cx="2571750" cy="642937"/>
          </a:xfrm>
          <a:prstGeom prst="line">
            <a:avLst/>
          </a:prstGeom>
          <a:noFill/>
          <a:ln w="38100">
            <a:solidFill>
              <a:schemeClr val="tx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317" name="Arc 7"/>
          <p:cNvSpPr>
            <a:spLocks/>
          </p:cNvSpPr>
          <p:nvPr/>
        </p:nvSpPr>
        <p:spPr bwMode="auto">
          <a:xfrm rot="5136637" flipH="1" flipV="1">
            <a:off x="6506369" y="3948906"/>
            <a:ext cx="409575" cy="246063"/>
          </a:xfrm>
          <a:custGeom>
            <a:avLst/>
            <a:gdLst>
              <a:gd name="T0" fmla="*/ 0 w 24380"/>
              <a:gd name="T1" fmla="*/ 394065013 h 21600"/>
              <a:gd name="T2" fmla="*/ 2147483647 w 24380"/>
              <a:gd name="T3" fmla="*/ 2147483647 h 21600"/>
              <a:gd name="T4" fmla="*/ 2147483647 w 24380"/>
              <a:gd name="T5" fmla="*/ 2147483647 h 21600"/>
              <a:gd name="T6" fmla="*/ 0 60000 65536"/>
              <a:gd name="T7" fmla="*/ 0 60000 65536"/>
              <a:gd name="T8" fmla="*/ 0 60000 65536"/>
              <a:gd name="T9" fmla="*/ 0 w 24380"/>
              <a:gd name="T10" fmla="*/ 0 h 21600"/>
              <a:gd name="T11" fmla="*/ 24380 w 243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80" h="21600" fill="none" extrusionOk="0">
                <a:moveTo>
                  <a:pt x="-1" y="179"/>
                </a:moveTo>
                <a:cubicBezTo>
                  <a:pt x="921" y="60"/>
                  <a:pt x="1850" y="-1"/>
                  <a:pt x="2780" y="0"/>
                </a:cubicBezTo>
                <a:cubicBezTo>
                  <a:pt x="14709" y="0"/>
                  <a:pt x="24380" y="9670"/>
                  <a:pt x="24380" y="21600"/>
                </a:cubicBezTo>
              </a:path>
              <a:path w="24380" h="21600" stroke="0" extrusionOk="0">
                <a:moveTo>
                  <a:pt x="-1" y="179"/>
                </a:moveTo>
                <a:cubicBezTo>
                  <a:pt x="921" y="60"/>
                  <a:pt x="1850" y="-1"/>
                  <a:pt x="2780" y="0"/>
                </a:cubicBezTo>
                <a:cubicBezTo>
                  <a:pt x="14709" y="0"/>
                  <a:pt x="24380" y="9670"/>
                  <a:pt x="24380" y="21600"/>
                </a:cubicBezTo>
                <a:lnTo>
                  <a:pt x="2780" y="21600"/>
                </a:lnTo>
                <a:close/>
              </a:path>
            </a:pathLst>
          </a:cu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Rectangle 12"/>
          <p:cNvSpPr>
            <a:spLocks noChangeArrowheads="1"/>
          </p:cNvSpPr>
          <p:nvPr/>
        </p:nvSpPr>
        <p:spPr bwMode="auto">
          <a:xfrm>
            <a:off x="2786063" y="35718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D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3319" name="Rectangle 13"/>
          <p:cNvSpPr>
            <a:spLocks noChangeArrowheads="1"/>
          </p:cNvSpPr>
          <p:nvPr/>
        </p:nvSpPr>
        <p:spPr bwMode="auto">
          <a:xfrm>
            <a:off x="3429000" y="4286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3320" name="Rectangle 14"/>
          <p:cNvSpPr>
            <a:spLocks noChangeArrowheads="1"/>
          </p:cNvSpPr>
          <p:nvPr/>
        </p:nvSpPr>
        <p:spPr bwMode="auto">
          <a:xfrm>
            <a:off x="7500938" y="41433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C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3321" name="Rectangle 19"/>
          <p:cNvSpPr>
            <a:spLocks noChangeArrowheads="1"/>
          </p:cNvSpPr>
          <p:nvPr/>
        </p:nvSpPr>
        <p:spPr bwMode="auto">
          <a:xfrm>
            <a:off x="3779838" y="5229225"/>
            <a:ext cx="5006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Доказать:</a:t>
            </a:r>
            <a:r>
              <a:rPr lang="en-US" sz="2800" b="1" dirty="0">
                <a:solidFill>
                  <a:srgbClr val="000000"/>
                </a:solidFill>
              </a:rPr>
              <a:t>  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  </a:t>
            </a:r>
            <a:r>
              <a:rPr lang="en-US" sz="3600" b="1" dirty="0" smtClean="0">
                <a:solidFill>
                  <a:srgbClr val="000000"/>
                </a:solidFill>
              </a:rPr>
              <a:t>A</a:t>
            </a:r>
            <a:r>
              <a:rPr lang="en-US" sz="3600" b="1" dirty="0" smtClean="0">
                <a:solidFill>
                  <a:srgbClr val="000000"/>
                </a:solidFill>
              </a:rPr>
              <a:t>B</a:t>
            </a:r>
            <a:r>
              <a:rPr lang="en-US" sz="3600" b="1" dirty="0" smtClean="0">
                <a:solidFill>
                  <a:srgbClr val="000000"/>
                </a:solidFill>
              </a:rPr>
              <a:t>C</a:t>
            </a: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   </a:t>
            </a:r>
            <a:r>
              <a:rPr lang="ru-RU" sz="2800" b="1" dirty="0" smtClean="0">
                <a:solidFill>
                  <a:srgbClr val="000000"/>
                </a:solidFill>
              </a:rPr>
              <a:t>В</a:t>
            </a:r>
            <a:r>
              <a:rPr lang="en-US" sz="3600" b="1" dirty="0" smtClean="0">
                <a:solidFill>
                  <a:srgbClr val="000000"/>
                </a:solidFill>
              </a:rPr>
              <a:t>D</a:t>
            </a:r>
            <a:r>
              <a:rPr lang="ru-RU" sz="2800" b="1" dirty="0" smtClean="0">
                <a:solidFill>
                  <a:srgbClr val="000000"/>
                </a:solidFill>
              </a:rPr>
              <a:t>С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13322" name="Line 20"/>
          <p:cNvSpPr>
            <a:spLocks noChangeShapeType="1"/>
          </p:cNvSpPr>
          <p:nvPr/>
        </p:nvSpPr>
        <p:spPr bwMode="auto">
          <a:xfrm>
            <a:off x="3851275" y="5013325"/>
            <a:ext cx="367188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Text Box 22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5</a:t>
            </a:r>
          </a:p>
        </p:txBody>
      </p:sp>
      <p:cxnSp>
        <p:nvCxnSpPr>
          <p:cNvPr id="13325" name="Прямая соединительная линия 19"/>
          <p:cNvCxnSpPr>
            <a:cxnSpLocks noChangeShapeType="1"/>
          </p:cNvCxnSpPr>
          <p:nvPr/>
        </p:nvCxnSpPr>
        <p:spPr bwMode="auto">
          <a:xfrm rot="16200000" flipH="1">
            <a:off x="3571875" y="1214438"/>
            <a:ext cx="285750" cy="2857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6" name="Прямая соединительная линия 21"/>
          <p:cNvCxnSpPr>
            <a:cxnSpLocks noChangeShapeType="1"/>
          </p:cNvCxnSpPr>
          <p:nvPr/>
        </p:nvCxnSpPr>
        <p:spPr bwMode="auto">
          <a:xfrm rot="5400000" flipH="1" flipV="1">
            <a:off x="3857625" y="1214438"/>
            <a:ext cx="285750" cy="2857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7" name="Прямая соединительная линия 28"/>
          <p:cNvCxnSpPr>
            <a:cxnSpLocks noChangeShapeType="1"/>
          </p:cNvCxnSpPr>
          <p:nvPr/>
        </p:nvCxnSpPr>
        <p:spPr bwMode="auto">
          <a:xfrm>
            <a:off x="3286125" y="3286125"/>
            <a:ext cx="285750" cy="714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8" name="Прямая соединительная линия 30"/>
          <p:cNvCxnSpPr>
            <a:cxnSpLocks noChangeShapeType="1"/>
          </p:cNvCxnSpPr>
          <p:nvPr/>
        </p:nvCxnSpPr>
        <p:spPr bwMode="auto">
          <a:xfrm rot="5400000">
            <a:off x="3393282" y="3464719"/>
            <a:ext cx="285750" cy="714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" name="Блок-схема: извлечение 32"/>
          <p:cNvSpPr/>
          <p:nvPr/>
        </p:nvSpPr>
        <p:spPr bwMode="auto">
          <a:xfrm>
            <a:off x="7000875" y="5572125"/>
            <a:ext cx="214313" cy="214313"/>
          </a:xfrm>
          <a:prstGeom prst="flowChartExtract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5" name="Блок-схема: извлечение 34"/>
          <p:cNvSpPr/>
          <p:nvPr/>
        </p:nvSpPr>
        <p:spPr bwMode="auto">
          <a:xfrm>
            <a:off x="5643563" y="5572125"/>
            <a:ext cx="214312" cy="214313"/>
          </a:xfrm>
          <a:prstGeom prst="flowChartExtract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7"/>
          <p:cNvSpPr>
            <a:spLocks/>
          </p:cNvSpPr>
          <p:nvPr/>
        </p:nvSpPr>
        <p:spPr bwMode="auto">
          <a:xfrm flipH="1">
            <a:off x="4429125" y="2143125"/>
            <a:ext cx="2073275" cy="2149475"/>
          </a:xfrm>
          <a:custGeom>
            <a:avLst/>
            <a:gdLst>
              <a:gd name="T0" fmla="*/ 2147483647 w 1860"/>
              <a:gd name="T1" fmla="*/ 2147483647 h 2087"/>
              <a:gd name="T2" fmla="*/ 2147483647 w 1860"/>
              <a:gd name="T3" fmla="*/ 2147483647 h 2087"/>
              <a:gd name="T4" fmla="*/ 0 w 1860"/>
              <a:gd name="T5" fmla="*/ 0 h 2087"/>
              <a:gd name="T6" fmla="*/ 2147483647 w 1860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1860"/>
              <a:gd name="T13" fmla="*/ 0 h 2087"/>
              <a:gd name="T14" fmla="*/ 1860 w 1860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0" h="2087">
                <a:moveTo>
                  <a:pt x="409" y="2087"/>
                </a:moveTo>
                <a:lnTo>
                  <a:pt x="1860" y="2087"/>
                </a:lnTo>
                <a:lnTo>
                  <a:pt x="0" y="0"/>
                </a:lnTo>
                <a:lnTo>
                  <a:pt x="409" y="20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0099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39" name="Line 8"/>
          <p:cNvSpPr>
            <a:spLocks noChangeShapeType="1"/>
          </p:cNvSpPr>
          <p:nvPr/>
        </p:nvSpPr>
        <p:spPr bwMode="auto">
          <a:xfrm flipV="1">
            <a:off x="4356100" y="4292600"/>
            <a:ext cx="3240088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Freeform 9"/>
          <p:cNvSpPr>
            <a:spLocks/>
          </p:cNvSpPr>
          <p:nvPr/>
        </p:nvSpPr>
        <p:spPr bwMode="auto">
          <a:xfrm>
            <a:off x="1428750" y="928688"/>
            <a:ext cx="3071813" cy="3357562"/>
          </a:xfrm>
          <a:custGeom>
            <a:avLst/>
            <a:gdLst>
              <a:gd name="T0" fmla="*/ 2147483647 w 1860"/>
              <a:gd name="T1" fmla="*/ 2147483647 h 2087"/>
              <a:gd name="T2" fmla="*/ 2147483647 w 1860"/>
              <a:gd name="T3" fmla="*/ 2147483647 h 2087"/>
              <a:gd name="T4" fmla="*/ 0 w 1860"/>
              <a:gd name="T5" fmla="*/ 0 h 2087"/>
              <a:gd name="T6" fmla="*/ 2147483647 w 1860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1860"/>
              <a:gd name="T13" fmla="*/ 0 h 2087"/>
              <a:gd name="T14" fmla="*/ 1860 w 1860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0" h="2087">
                <a:moveTo>
                  <a:pt x="409" y="2087"/>
                </a:moveTo>
                <a:lnTo>
                  <a:pt x="1860" y="2087"/>
                </a:lnTo>
                <a:lnTo>
                  <a:pt x="0" y="0"/>
                </a:lnTo>
                <a:lnTo>
                  <a:pt x="409" y="20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9999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Line 10"/>
          <p:cNvSpPr>
            <a:spLocks noChangeShapeType="1"/>
          </p:cNvSpPr>
          <p:nvPr/>
        </p:nvSpPr>
        <p:spPr bwMode="auto">
          <a:xfrm flipH="1" flipV="1">
            <a:off x="1187450" y="4292600"/>
            <a:ext cx="324167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Arc 15"/>
          <p:cNvSpPr>
            <a:spLocks/>
          </p:cNvSpPr>
          <p:nvPr/>
        </p:nvSpPr>
        <p:spPr bwMode="auto">
          <a:xfrm flipH="1">
            <a:off x="1403350" y="3573463"/>
            <a:ext cx="576263" cy="7191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Arc 16"/>
          <p:cNvSpPr>
            <a:spLocks/>
          </p:cNvSpPr>
          <p:nvPr/>
        </p:nvSpPr>
        <p:spPr bwMode="auto">
          <a:xfrm>
            <a:off x="6143625" y="3786188"/>
            <a:ext cx="428625" cy="5000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Text Box 17"/>
          <p:cNvSpPr txBox="1">
            <a:spLocks noChangeArrowheads="1"/>
          </p:cNvSpPr>
          <p:nvPr/>
        </p:nvSpPr>
        <p:spPr bwMode="auto">
          <a:xfrm>
            <a:off x="1547813" y="3789363"/>
            <a:ext cx="436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4345" name="Text Box 18"/>
          <p:cNvSpPr txBox="1">
            <a:spLocks noChangeArrowheads="1"/>
          </p:cNvSpPr>
          <p:nvPr/>
        </p:nvSpPr>
        <p:spPr bwMode="auto">
          <a:xfrm>
            <a:off x="6143625" y="3786188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4346" name="Rectangle 19"/>
          <p:cNvSpPr>
            <a:spLocks noChangeArrowheads="1"/>
          </p:cNvSpPr>
          <p:nvPr/>
        </p:nvSpPr>
        <p:spPr bwMode="auto">
          <a:xfrm>
            <a:off x="1042988" y="476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4347" name="Rectangle 20"/>
          <p:cNvSpPr>
            <a:spLocks noChangeArrowheads="1"/>
          </p:cNvSpPr>
          <p:nvPr/>
        </p:nvSpPr>
        <p:spPr bwMode="auto">
          <a:xfrm>
            <a:off x="5715000" y="435768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Д</a:t>
            </a:r>
          </a:p>
        </p:txBody>
      </p:sp>
      <p:sp>
        <p:nvSpPr>
          <p:cNvPr id="14348" name="Rectangle 21"/>
          <p:cNvSpPr>
            <a:spLocks noChangeArrowheads="1"/>
          </p:cNvSpPr>
          <p:nvPr/>
        </p:nvSpPr>
        <p:spPr bwMode="auto">
          <a:xfrm>
            <a:off x="6429375" y="17145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4349" name="Rectangle 22"/>
          <p:cNvSpPr>
            <a:spLocks noChangeArrowheads="1"/>
          </p:cNvSpPr>
          <p:nvPr/>
        </p:nvSpPr>
        <p:spPr bwMode="auto">
          <a:xfrm>
            <a:off x="4211638" y="43656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14350" name="Rectangle 23"/>
          <p:cNvSpPr>
            <a:spLocks noChangeArrowheads="1"/>
          </p:cNvSpPr>
          <p:nvPr/>
        </p:nvSpPr>
        <p:spPr bwMode="auto">
          <a:xfrm>
            <a:off x="1908175" y="43656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grpSp>
        <p:nvGrpSpPr>
          <p:cNvPr id="14351" name="Group 33"/>
          <p:cNvGrpSpPr>
            <a:grpSpLocks/>
          </p:cNvGrpSpPr>
          <p:nvPr/>
        </p:nvGrpSpPr>
        <p:grpSpPr bwMode="auto">
          <a:xfrm>
            <a:off x="4932363" y="5229225"/>
            <a:ext cx="3887787" cy="814388"/>
            <a:chOff x="2381" y="3294"/>
            <a:chExt cx="2449" cy="513"/>
          </a:xfrm>
        </p:grpSpPr>
        <p:sp>
          <p:nvSpPr>
            <p:cNvPr id="14358" name="Text Box 31"/>
            <p:cNvSpPr txBox="1">
              <a:spLocks noChangeArrowheads="1"/>
            </p:cNvSpPr>
            <p:nvPr/>
          </p:nvSpPr>
          <p:spPr bwMode="auto">
            <a:xfrm>
              <a:off x="2490" y="3477"/>
              <a:ext cx="2018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</a:rPr>
                <a:t>Доказать: АО/СО</a:t>
              </a:r>
            </a:p>
          </p:txBody>
        </p:sp>
        <p:sp>
          <p:nvSpPr>
            <p:cNvPr id="14359" name="Line 32"/>
            <p:cNvSpPr>
              <a:spLocks noChangeShapeType="1"/>
            </p:cNvSpPr>
            <p:nvPr/>
          </p:nvSpPr>
          <p:spPr bwMode="auto">
            <a:xfrm>
              <a:off x="2381" y="3294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52" name="AutoShape 3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805488"/>
            <a:ext cx="649288" cy="647700"/>
          </a:xfrm>
          <a:prstGeom prst="actionButtonHome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Text Box 35"/>
          <p:cNvSpPr txBox="1">
            <a:spLocks noChangeArrowheads="1"/>
          </p:cNvSpPr>
          <p:nvPr/>
        </p:nvSpPr>
        <p:spPr bwMode="auto">
          <a:xfrm>
            <a:off x="7143750" y="214313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6</a:t>
            </a:r>
          </a:p>
        </p:txBody>
      </p:sp>
      <p:sp>
        <p:nvSpPr>
          <p:cNvPr id="14354" name="Arc 16"/>
          <p:cNvSpPr>
            <a:spLocks/>
          </p:cNvSpPr>
          <p:nvPr/>
        </p:nvSpPr>
        <p:spPr bwMode="auto">
          <a:xfrm rot="10253550">
            <a:off x="6156325" y="2478088"/>
            <a:ext cx="260350" cy="1873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5" name="Arc 16"/>
          <p:cNvSpPr>
            <a:spLocks/>
          </p:cNvSpPr>
          <p:nvPr/>
        </p:nvSpPr>
        <p:spPr bwMode="auto">
          <a:xfrm rot="5400000">
            <a:off x="1678782" y="1464469"/>
            <a:ext cx="214312" cy="2857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6" name="Arc 16"/>
          <p:cNvSpPr>
            <a:spLocks/>
          </p:cNvSpPr>
          <p:nvPr/>
        </p:nvSpPr>
        <p:spPr bwMode="auto">
          <a:xfrm rot="10253550">
            <a:off x="6022975" y="2584450"/>
            <a:ext cx="312738" cy="30003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7" name="Arc 16"/>
          <p:cNvSpPr>
            <a:spLocks/>
          </p:cNvSpPr>
          <p:nvPr/>
        </p:nvSpPr>
        <p:spPr bwMode="auto">
          <a:xfrm rot="5400000">
            <a:off x="1724025" y="1571626"/>
            <a:ext cx="276225" cy="4381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" pitchFamily="34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1398</TotalTime>
  <Words>532</Words>
  <Application>Microsoft Office PowerPoint</Application>
  <PresentationFormat>Экран (4:3)</PresentationFormat>
  <Paragraphs>321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Шары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Спасибо за внимание!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Наталия Обухова</dc:creator>
  <cp:lastModifiedBy>1</cp:lastModifiedBy>
  <cp:revision>81</cp:revision>
  <dcterms:created xsi:type="dcterms:W3CDTF">2009-03-21T11:51:42Z</dcterms:created>
  <dcterms:modified xsi:type="dcterms:W3CDTF">2016-01-18T15:49:23Z</dcterms:modified>
</cp:coreProperties>
</file>