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6" r:id="rId6"/>
    <p:sldId id="264" r:id="rId7"/>
    <p:sldId id="265" r:id="rId8"/>
    <p:sldId id="267" r:id="rId9"/>
    <p:sldId id="268" r:id="rId10"/>
    <p:sldId id="269" r:id="rId11"/>
    <p:sldId id="270" r:id="rId12"/>
    <p:sldId id="277" r:id="rId13"/>
    <p:sldId id="278" r:id="rId14"/>
    <p:sldId id="271" r:id="rId15"/>
    <p:sldId id="276" r:id="rId16"/>
    <p:sldId id="279" r:id="rId17"/>
    <p:sldId id="280" r:id="rId18"/>
    <p:sldId id="281" r:id="rId19"/>
    <p:sldId id="28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2A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419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101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951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865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399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568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315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46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617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516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723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A918-39C1-4EFC-809C-771B88B6BC38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33511-C663-4D44-A278-B7DB9514B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9026" y="1872614"/>
            <a:ext cx="10865709" cy="35048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методологии (целевой модели) наставничества </a:t>
            </a:r>
            <a:b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Гербик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89690" y="348465"/>
            <a:ext cx="1171374" cy="7738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66532" y="4694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Министерство образования и молодежной политики  </a:t>
            </a:r>
            <a:br>
              <a:rPr lang="ru-RU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Свердловской области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0709379"/>
              </p:ext>
            </p:extLst>
          </p:nvPr>
        </p:nvGraphicFramePr>
        <p:xfrm>
          <a:off x="8580436" y="5370883"/>
          <a:ext cx="2944299" cy="525780"/>
        </p:xfrm>
        <a:graphic>
          <a:graphicData uri="http://schemas.openxmlformats.org/drawingml/2006/table">
            <a:tbl>
              <a:tblPr/>
              <a:tblGrid>
                <a:gridCol w="29442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667399" y="5737395"/>
            <a:ext cx="5857336" cy="88769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Кирина Светлана Борисовна, консультант отдела воспитания, профилактики и комплексной безопасности системы образования, (343) 312-00-04 (доб. 088)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8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19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программы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7100" y="1651000"/>
            <a:ext cx="10439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нормативной базы.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базы наставляемых.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базы наставников.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обучение наставников.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наставнических пар или групп. </a:t>
            </a:r>
            <a:endParaRPr lang="ru-RU" sz="3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наставнических пар или групп.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</a:t>
            </a:r>
            <a:r>
              <a:rPr lang="ru-RU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</a:p>
        </p:txBody>
      </p:sp>
    </p:spTree>
    <p:extLst>
      <p:ext uri="{BB962C8B-B14F-4D97-AF65-F5344CB8AC3E}">
        <p14:creationId xmlns="" xmlns:p14="http://schemas.microsoft.com/office/powerpoint/2010/main" val="66074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7100" y="431800"/>
            <a:ext cx="10426700" cy="901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процессом внедрения целевой модели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6300" y="1720146"/>
            <a:ext cx="105283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субъекта РФ осуществляющий, управление в сфере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 – организация (структурное подразделение), наделенная функциями по организационному, методическому и аналитическому сопровождению и мониторингу программ наставничества на территории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РФ.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организации, профессиональные образовательные организации, организации дополнительного образования, осуществляющие реализацию программ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индивидуальные предприниматели, осуществляющие образовательную деятельность по дополнительным общеобразовательным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Промышленные и иные предприятия, организации любой формы собственности, индивидуальные предприниматели, функционирующие на территории региона, имеющие или планирующие организовывать  партнерские соглашения с организациями, осуществляющими образовательную деятельность. </a:t>
            </a:r>
          </a:p>
        </p:txBody>
      </p:sp>
    </p:spTree>
    <p:extLst>
      <p:ext uri="{BB962C8B-B14F-4D97-AF65-F5344CB8AC3E}">
        <p14:creationId xmlns="" xmlns:p14="http://schemas.microsoft.com/office/powerpoint/2010/main" val="360983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38200" y="338744"/>
            <a:ext cx="10490200" cy="9912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органа исполнительной власти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562795"/>
            <a:ext cx="10490200" cy="476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существляет координацию внедрения целевой модели наставничества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беспечивает реализацию мероприятий по внедрению целевой модели наставничества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оординирует работу регионального наставнического центра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беспечивает развитие материально-технической базы, инфраструктуры и кадрового потенциала организаций, осуществляющих деятельность по реализации программ наставничества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еализует меры по обеспечению доступности программ наставничества для обучающихся с особыми образовательными потребностями и индивидуальными возможностями, в том числе для обучающихся с ограниченными возможностями здоровья, обучающихся, проявивших выдающиеся способности, обучающихся, попавших в трудную жизненную ситуацию, а также обучающихся из малоимущих семей, проживающих в сельской местности и на труднодоступных и отдаленных территориях, детей-сирот (оставшихся без попечения родителей)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9428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38200" y="300644"/>
            <a:ext cx="10490200" cy="920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Регионального наставнического центра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393405"/>
            <a:ext cx="10515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Организационная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методическая, экспертно-консультационная, информационная и просветительская поддержка участников внедрения целевой модели наставничества,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Выработка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 по совместному использованию инфраструктуры в целях внедрения целевой модели наставничества,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распространению и внедрению лучших наставнических практик различных форм и ролевых моделей для обучающихся, педагогов и молодых специалистов субъекта РФ, а также лучших практик других субъектов РФ,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 по совершенствованию региональной системы внедрения целевой модели наставничества,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привлечению к реализации наставнических программ образовательных организаций; предприятий и организаций региона, государственных учреждений культуры и спорта; юридических и физических лиц, чья деятельность связана с образовательной, спортивной, культурной и досуговой деятельностью;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 мониторинга реализации программ наставничества в образовательных организациях,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мер по дополнительному профессиональному образованию наставников и кураторов в различных форматах, в том числе с применением дистанционных образовательных технологий.</a:t>
            </a:r>
          </a:p>
        </p:txBody>
      </p:sp>
    </p:spTree>
    <p:extLst>
      <p:ext uri="{BB962C8B-B14F-4D97-AF65-F5344CB8AC3E}">
        <p14:creationId xmlns="" xmlns:p14="http://schemas.microsoft.com/office/powerpoint/2010/main" val="1623272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00100" y="457200"/>
            <a:ext cx="10490200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органа исполнительной власти муниципального образования, осуществляющий управление в сфере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1700" y="1587500"/>
            <a:ext cx="105283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Согласовывает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дорожные карты внедрения целевой модели наставничества образовательных </a:t>
            </a: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организаций.</a:t>
            </a:r>
            <a:endParaRPr lang="ru-RU" sz="2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Контролирует реализацию мероприятий по внедрению модели </a:t>
            </a: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2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развитие инфраструктурных, материально-технических ресурсов, кадрового потенциала.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 привлечению к реализации программ наставничества образовательных организаций предприятий и организаций региона, чья деятельность связана с образовательной, культурной, спортивной и досуговой деятельностью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962339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63600" y="1485900"/>
            <a:ext cx="10528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куратора.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реализация мероприятий дорожной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кадровой политики (привлечение, обучение и контроль за деятельностью наставников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персонифицированного учета наставников и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наставляемых.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внутреннего мониторинга и эффективности программ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 данных программ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повышение уровня профессионального мастерства педагогических работников, задействованных в реализации программ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3600" y="393699"/>
            <a:ext cx="10528300" cy="919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образовательной организации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6470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19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внедрения целевой модели наставничества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7100" y="1651000"/>
            <a:ext cx="10439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22.09.2020 – назначение куратора в  муниципальном образовании;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28.09.2020 – назначение куратора в ОО;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05.10.2020 – разработка дорожной карты, ее утверждение;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15.10.2020 – информирование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заинтересованных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(обучающиеся, родители/законные представители, работодатели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30.10.2020 – формирование базы наставников и наставляемых;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15.11.2020 – обучение наставников;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25.11.2020 – формирование пар;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1.12.2020 – приступить к реализации;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 – подведение итогов, популяризация практик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06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838200" y="365125"/>
            <a:ext cx="10515600" cy="1019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базы наставляемых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997839"/>
            <a:ext cx="10427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944" y="3433216"/>
            <a:ext cx="5019605" cy="31372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59" y="3835520"/>
            <a:ext cx="4138328" cy="277668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91402" y="5903099"/>
            <a:ext cx="2483318" cy="4688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53110" y="5976239"/>
            <a:ext cx="2612987" cy="5111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УСПЕВАЕМОСТЬ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268" y="1349658"/>
            <a:ext cx="4322141" cy="193415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8870482" y="2766111"/>
            <a:ext cx="2483318" cy="4688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ТЕКУЧКА КАДРОВ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46" y="2874400"/>
            <a:ext cx="4858805" cy="280878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463622" y="5113557"/>
            <a:ext cx="3105752" cy="4688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МОТИВАЦИИ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69" y="1449454"/>
            <a:ext cx="3776857" cy="2829922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28660" y="3277162"/>
            <a:ext cx="3786465" cy="9826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ПОДАВЛЕННОСТЬ ПОДРОСТКОВ ИЗ-ЗА НЕОПРЕДЕЛЕННЫХ ПЕРСПЕКТИВ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841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838"/>
            <a:ext cx="10515600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838200" y="365125"/>
            <a:ext cx="10515600" cy="1019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базы наставников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564243"/>
            <a:ext cx="106045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мотивированные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сверстникам в образовательных, спортивных, творческих и адаптационных вопросах (например, участники кружков по интересам, театральных или музыкальных групп, проектных классов, спортивных секций).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педагоги, заинтересованные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тиражировании личного педагогического опыта и создании продуктивной педагогической атмосферы;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–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участники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или управляющих советов,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досуговой деятельности в образовательной организации 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представители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родительского сообщества с выраженной гражданской позицией; 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выпускники, заинтересованные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поддержке своей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отрудники региональных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подготовке будущих кадров (возможно пересечение с выпускниками);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успешные предприниматели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деятели,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чувствуют потребность передать свой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опыт; 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НКО 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социальных проектов, возможно, с уже имеющимся опытом наставнической деятельности;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организаций, с которыми есть партнерские связи.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12168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838"/>
            <a:ext cx="10515600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838200" y="365125"/>
            <a:ext cx="10515600" cy="1019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Отбор, обучение наставников, реализация наставнической программы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816684"/>
            <a:ext cx="10515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куратор с привлечением специалистов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критериев отбора под запросы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подходящих под критерии наставников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для определения уровня психологической готовности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базы наставников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– программа обучения (манифест наставника)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наставнических пар/групп (общая встреча)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хода наставнической программы (встреча-знакомство, пробная встреча, встреча-планирование, комплекс последовательных встреч, итоговая встреча). Фиксация результатов в дневнике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982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22638" y="354227"/>
            <a:ext cx="10445578" cy="749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638" y="365125"/>
            <a:ext cx="10431162" cy="73050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федерального проекта «Современная школа»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638" y="1178010"/>
            <a:ext cx="10560908" cy="53381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 smtClean="0"/>
              <a:t>Не </a:t>
            </a:r>
            <a:r>
              <a:rPr lang="ru-RU" sz="3600" dirty="0"/>
              <a:t>менее 70% обучающихся общеобразовательных организаций вовлечены в различные формы сопровождения и </a:t>
            </a:r>
            <a:r>
              <a:rPr lang="ru-RU" sz="3600" dirty="0" smtClean="0"/>
              <a:t>наставничества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88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9000" y="457200"/>
            <a:ext cx="10464800" cy="850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внедрения целевой модели наставничества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8897569"/>
              </p:ext>
            </p:extLst>
          </p:nvPr>
        </p:nvGraphicFramePr>
        <p:xfrm>
          <a:off x="888999" y="1479700"/>
          <a:ext cx="10464801" cy="42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5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7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630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Доля детей в возрасте от 10 до 19 лет, проживающих в субъекте Российской Федерации, вошедших в программы наставничества в роли 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наставляемого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% (отношение количества детей в возрасте от 10 до 19 лет, вошедших в программы наставничества в роли наставляемого, к общему количеству детей, проживающих в субъекте РФ)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10 %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70 %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378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Доля детей и подростков в возрасте от 15 до 19 лет, проживающих в субъекте Российской Федерации, вошедших в программы наставничества в роли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наставника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% (отношение количества детей и подростков в возрасте от 15 до 19 лет, вошедших в программы наставничества в роли наставника, к общему количеству детей и подростков в возрасте от 15 до 19 лет, проживающих в субъекте РФ)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10 %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0636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2 %30%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927057"/>
              </p:ext>
            </p:extLst>
          </p:nvPr>
        </p:nvGraphicFramePr>
        <p:xfrm>
          <a:off x="800099" y="527200"/>
          <a:ext cx="10464801" cy="490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5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7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630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Доля учителей – молодых специалистов (с опытом работы от 0 до 3 лет), проживающих в субъекте РФ, вошедших в программы наставничества в роли </a:t>
                      </a: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наставляемого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% (отношение количества учителей – молодых специалистов, вошедших в программы наставничества в роли наставляемого, к общему количеству учителей – молодых специалистов, проживающих в субъекте Российской Федерации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70 %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378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Доля предприятий (организаций) от общего количества предприятий, осуществляющих деятельность в субъекте РФ, вошедших в программы наставничества, предоставив своих наставников, в % (отношение количества предприятий, предоставивших своих сотрудников для участия в программах наставничества в роли наставников, к общему количеству предприятий, осуществляющих деятельность в субъекте РФ)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20074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9421913"/>
              </p:ext>
            </p:extLst>
          </p:nvPr>
        </p:nvGraphicFramePr>
        <p:xfrm>
          <a:off x="825499" y="349400"/>
          <a:ext cx="10464801" cy="368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5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7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630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Уровень удовлетворенности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наставляемых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участием в программах наставничества, % ( отношение количества наставляемых, удовлетворенных участием в программах наставничества, к общему количеству наставляемых, принявших участие в программах наставничества, реализуемых в субъекте РФ)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85%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2630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Уровень удовлетворенности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наставников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участием в программах наставничества, % ( отношение количества наставников, удовлетворенных участием в программах наставничества, к общему количеству наставников, принявших участие в программах наставничества, реализуемых в субъекте РФ)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85%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9198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5202" y="211669"/>
            <a:ext cx="10628870" cy="6590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42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наставничества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 основные роли </a:t>
            </a:r>
            <a:endParaRPr lang="ru-RU" dirty="0"/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657600" y="2324100"/>
            <a:ext cx="1092200" cy="7874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657600" y="3581400"/>
            <a:ext cx="1193800" cy="5715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965700" y="1358900"/>
            <a:ext cx="6286500" cy="184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НАСТАВЛЯЕМЫЙ</a:t>
            </a:r>
          </a:p>
          <a:p>
            <a:pPr algn="ctr"/>
            <a:r>
              <a:rPr lang="ru-RU" sz="2200" b="1" dirty="0" smtClean="0"/>
              <a:t>обучающийся (10 -19 лет, студент – возраст не задается, молодой специалист/педагог)</a:t>
            </a:r>
            <a:endParaRPr lang="ru-RU" sz="2200" b="1" dirty="0"/>
          </a:p>
        </p:txBody>
      </p:sp>
      <p:sp>
        <p:nvSpPr>
          <p:cNvPr id="10" name="Овал 9"/>
          <p:cNvSpPr/>
          <p:nvPr/>
        </p:nvSpPr>
        <p:spPr>
          <a:xfrm>
            <a:off x="4965700" y="3867150"/>
            <a:ext cx="6286500" cy="211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НАСТАВНИК</a:t>
            </a:r>
          </a:p>
          <a:p>
            <a:pPr algn="ctr"/>
            <a:r>
              <a:rPr lang="ru-RU" sz="2200" b="1" dirty="0"/>
              <a:t>обучающиеся, выпускники, педагоги, работодатели (сотрудники </a:t>
            </a:r>
            <a:r>
              <a:rPr lang="ru-RU" sz="2200" b="1" dirty="0" smtClean="0"/>
              <a:t>предприятий)</a:t>
            </a:r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36287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47700" y="4664869"/>
            <a:ext cx="34925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2300" y="3810000"/>
            <a:ext cx="34925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47700" y="3060700"/>
            <a:ext cx="26416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7700" y="2279650"/>
            <a:ext cx="26416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7700" y="1447800"/>
            <a:ext cx="264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5402" y="173256"/>
            <a:ext cx="11409550" cy="736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87395" y="247305"/>
            <a:ext cx="105361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наставничества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7400" y="1447800"/>
            <a:ext cx="1066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ученик-ученик</a:t>
            </a:r>
          </a:p>
          <a:p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учитель-учитель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студент-ученик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работодатель-ученик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работодатель-студент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Светлана\Pictures\студент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314" y="1295400"/>
            <a:ext cx="3724275" cy="4876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208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887" y="1205699"/>
            <a:ext cx="11251933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2400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 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2019/2020 учебному году».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1562100"/>
            <a:ext cx="2984500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Успевающий - неуспевающий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893" y="539015"/>
            <a:ext cx="11049802" cy="654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«ученик – ученик»/ «студент-студент»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3390900"/>
            <a:ext cx="298450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 - пассивный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35500" y="1435100"/>
            <a:ext cx="7020693" cy="153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организациях: проектная деятельность, классные часы, внеурочная работа, подготовка к мероприятиям школьного сообщества,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подготовка к конкурсам, олимпиадам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35500" y="3149600"/>
            <a:ext cx="7107320" cy="139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образовательных организациях: проектная деятельность, совместное посещение или организация мероприятий, совместное участие в конкурсах и олимпиадах профессионального мастерства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35500" y="4737100"/>
            <a:ext cx="7107320" cy="1485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дополнительного образования: проектная деятельность, создание клуба по интересам с лидером-наставником,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2000" y="5080000"/>
            <a:ext cx="29845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Равный –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равному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6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97293" y="475515"/>
            <a:ext cx="11049802" cy="654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«учитель - учитель»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500" y="1536700"/>
            <a:ext cx="3218180" cy="932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«опытный педагог – молодой специалист»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9500" y="2806700"/>
            <a:ext cx="3218180" cy="123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«лидер педагогического сообщества – педагог, испытывающий проблемы»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40300" y="1536700"/>
            <a:ext cx="6906795" cy="500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 повышения квалификации в организациях, осуществляющих деятельность по общеобразовательным, дополнительным общеобразовательным и образовательным программам среднего профессионального образования.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широких педагогических проектов для реализации в образовательной организации: конкурсы, курсы, творческие мастерские, школа молодого учителя, серия семинаров, разработка методического пособия.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9500" y="4229100"/>
            <a:ext cx="321818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«педагог-новатор – консервативный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педагог»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9500" y="5549900"/>
            <a:ext cx="321818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«опытный предметник – неопытный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предметник»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49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18147" y="404122"/>
            <a:ext cx="10635916" cy="760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«студент-ученик»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8147" y="567891"/>
            <a:ext cx="10712918" cy="1193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9800" y="1600200"/>
            <a:ext cx="31369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«успевающий – неуспевающий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9800" y="3048000"/>
            <a:ext cx="3136900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«лидер – равнодушный»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39800" y="4076700"/>
            <a:ext cx="31369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«равный – другому»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39800" y="5346700"/>
            <a:ext cx="3136900" cy="927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«куратор – автор проекта»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60900" y="1600200"/>
            <a:ext cx="6959601" cy="154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организациях: проектная деятельность, классные часы, внеурочная работа, мероприятия школьного сообщества, экскурсии в место обучения наставника, присутствие на занятиях (определение образовательной траектории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60901" y="3359150"/>
            <a:ext cx="7099300" cy="1435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образовательных организациях: проектная деятельность, краткосрочное или целеполагающее наставничество, экскурсии в место обучения наставника, выездные мероприятия, совместное создание проекта или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60901" y="5029200"/>
            <a:ext cx="7200899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образования: проектная деятельность, создание клуба по интересам с лидером-наставником, создание продукта, выездные мероприятия, экскурсии в место обучения наставника, присутствие на занятиях (определение образовательной траектории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35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3600" y="390525"/>
            <a:ext cx="10515600" cy="866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«работодатель – ученик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89000" y="1676400"/>
            <a:ext cx="33147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«активный профессионал – равнодушный потребитель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9000" y="3467100"/>
            <a:ext cx="33147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«коллега – молодой коллега»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9000" y="4851400"/>
            <a:ext cx="33147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 – будущий сотрудник»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9800" y="1358900"/>
            <a:ext cx="6858000" cy="2273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общеобразовательных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организациях: проектная деятельность, классные часы, внеурочная работа,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мероприятия, педагогические игры на развитие навыков и компетенций, встречи с представителями предприятий, экскурсии на предприятия,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демодни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конкурсы проектных ученических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работ, дискуссии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бизнес-проектирование,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ярмарки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49800" y="3721100"/>
            <a:ext cx="6902450" cy="147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образовательных организациях: проектная деятельность, бизнес-проектирование, ярмарки вакансий, конкурсы проектных ученических работ, дискуссии, экскурсии на предприятия, краткосрочные и долгосрочные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стажировки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49800" y="5270500"/>
            <a:ext cx="6946900" cy="1333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дополнительного образования: проектная деятельность, выездные мероприятия, экскурсии на предприятия, конкурсы, гранты от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079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863600" y="390525"/>
            <a:ext cx="10515600" cy="866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«работодатель – студент»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3600" y="1447800"/>
            <a:ext cx="3022600" cy="1377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«активный профессионал – равнодушный потребитель»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600" y="2952750"/>
            <a:ext cx="3022600" cy="1771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«успешный профессионал – студент, выбирающий профессию»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3600" y="4851400"/>
            <a:ext cx="302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«коллега – будущий коллега»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3600" y="5803900"/>
            <a:ext cx="3022600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 – будущий сотрудник»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3200" y="1536700"/>
            <a:ext cx="6096000" cy="2527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образовательных организациях: практико-ориентированные образовательные программы, проектная деятельность, бизнес-проектирование, ярмарки вакансий, конкурсы проектных работ, дискуссии, экскурсии на предприятия, краткосрочные и долгосрочные стажировки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83200" y="4127500"/>
            <a:ext cx="6223000" cy="233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организациях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образования: проектная деятельность, выездные мероприятия, экскурсии на предприятия, гранты от предприятий, отдельные рабочие программы и курсы, возглавляемые представителем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5994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1810</Words>
  <Application>Microsoft Office PowerPoint</Application>
  <PresentationFormat>Произвольный</PresentationFormat>
  <Paragraphs>177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Показатель федерального проекта «Современная школа»</vt:lpstr>
      <vt:lpstr>Модель наставничества</vt:lpstr>
      <vt:lpstr>Слайд 4</vt:lpstr>
      <vt:lpstr>Слайд 5</vt:lpstr>
      <vt:lpstr>Слайд 6</vt:lpstr>
      <vt:lpstr>Слайд 7</vt:lpstr>
      <vt:lpstr>Форма наставничества «работодатель – ученик»</vt:lpstr>
      <vt:lpstr>Слайд 9</vt:lpstr>
      <vt:lpstr>Этапы реализации программы</vt:lpstr>
      <vt:lpstr>Слайд 11</vt:lpstr>
      <vt:lpstr>Слайд 12</vt:lpstr>
      <vt:lpstr>Слайд 13</vt:lpstr>
      <vt:lpstr>Слайд 14</vt:lpstr>
      <vt:lpstr>Слайд 15</vt:lpstr>
      <vt:lpstr>Этапы внедрения целевой модели наставничества</vt:lpstr>
      <vt:lpstr>Слайд 17</vt:lpstr>
      <vt:lpstr>Слайд 18</vt:lpstr>
      <vt:lpstr>Слайд 19</vt:lpstr>
      <vt:lpstr>Слайд 20</vt:lpstr>
      <vt:lpstr>2 %30% 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принимаемых мерах по профилактике экстремизма в образовательной среде</dc:title>
  <dc:creator>Кирина Светлана Борисовна</dc:creator>
  <cp:lastModifiedBy>Admin</cp:lastModifiedBy>
  <cp:revision>51</cp:revision>
  <dcterms:created xsi:type="dcterms:W3CDTF">2019-09-03T08:05:56Z</dcterms:created>
  <dcterms:modified xsi:type="dcterms:W3CDTF">2020-10-13T05:40:05Z</dcterms:modified>
</cp:coreProperties>
</file>