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4" r:id="rId9"/>
    <p:sldId id="263" r:id="rId10"/>
    <p:sldId id="265" r:id="rId11"/>
    <p:sldId id="268" r:id="rId12"/>
    <p:sldId id="267" r:id="rId13"/>
    <p:sldId id="269" r:id="rId14"/>
    <p:sldId id="266" r:id="rId15"/>
    <p:sldId id="270" r:id="rId16"/>
    <p:sldId id="271" r:id="rId17"/>
    <p:sldId id="272" r:id="rId18"/>
    <p:sldId id="273" r:id="rId19"/>
    <p:sldId id="274" r:id="rId20"/>
    <p:sldId id="276" r:id="rId21"/>
    <p:sldId id="275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F3419-368E-4878-9823-C491E0716133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AB3E-98C1-4646-AB5C-9E021FACF0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93422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F3419-368E-4878-9823-C491E0716133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AB3E-98C1-4646-AB5C-9E021FACF0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74047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F3419-368E-4878-9823-C491E0716133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AB3E-98C1-4646-AB5C-9E021FACF0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31076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F3419-368E-4878-9823-C491E0716133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AB3E-98C1-4646-AB5C-9E021FACF0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26125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F3419-368E-4878-9823-C491E0716133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AB3E-98C1-4646-AB5C-9E021FACF0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57775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F3419-368E-4878-9823-C491E0716133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AB3E-98C1-4646-AB5C-9E021FACF0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88380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F3419-368E-4878-9823-C491E0716133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AB3E-98C1-4646-AB5C-9E021FACF0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61845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F3419-368E-4878-9823-C491E0716133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AB3E-98C1-4646-AB5C-9E021FACF0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06548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F3419-368E-4878-9823-C491E0716133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AB3E-98C1-4646-AB5C-9E021FACF0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1042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F3419-368E-4878-9823-C491E0716133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AB3E-98C1-4646-AB5C-9E021FACF0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61159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F3419-368E-4878-9823-C491E0716133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9AB3E-98C1-4646-AB5C-9E021FACF0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57063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F3419-368E-4878-9823-C491E0716133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9AB3E-98C1-4646-AB5C-9E021FACF0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2051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786058"/>
            <a:ext cx="7772400" cy="1470025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500"/>
              </a:spcAft>
            </a:pPr>
            <a:r>
              <a:rPr lang="ru-RU" b="1" kern="1800" dirty="0" smtClean="0">
                <a:effectLst/>
                <a:latin typeface="Times New Roman"/>
                <a:ea typeface="Times New Roman"/>
                <a:cs typeface="Times New Roman"/>
              </a:rPr>
              <a:t>Российская Федерация в 1990-х годах. Геополитическое положение и внешняя политика</a:t>
            </a:r>
            <a:r>
              <a:rPr lang="ru-RU" sz="2000" dirty="0">
                <a:ea typeface="Calibri"/>
                <a:cs typeface="Times New Roman"/>
              </a:rPr>
              <a:t/>
            </a:r>
            <a:br>
              <a:rPr lang="ru-RU" sz="2000" dirty="0"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6000768"/>
            <a:ext cx="8715436" cy="423850"/>
          </a:xfrm>
        </p:spPr>
        <p:txBody>
          <a:bodyPr>
            <a:normAutofit fontScale="25000" lnSpcReduction="20000"/>
          </a:bodyPr>
          <a:lstStyle/>
          <a:p>
            <a:r>
              <a:rPr lang="ru-RU" sz="4800" i="1" dirty="0" smtClean="0">
                <a:solidFill>
                  <a:schemeClr val="tx1"/>
                </a:solidFill>
              </a:rPr>
              <a:t>Подготовила </a:t>
            </a:r>
            <a:r>
              <a:rPr lang="ru-RU" sz="4800" i="1" dirty="0" err="1" smtClean="0">
                <a:solidFill>
                  <a:schemeClr val="tx1"/>
                </a:solidFill>
              </a:rPr>
              <a:t>Рогачкова</a:t>
            </a:r>
            <a:r>
              <a:rPr lang="ru-RU" sz="4800" i="1" dirty="0" smtClean="0">
                <a:solidFill>
                  <a:schemeClr val="tx1"/>
                </a:solidFill>
              </a:rPr>
              <a:t> Елена Вячеславовна, учитель истории МАОУ «Средняя общеобразовательная школа № 15», </a:t>
            </a:r>
          </a:p>
          <a:p>
            <a:r>
              <a:rPr lang="ru-RU" sz="4800" i="1" dirty="0" smtClean="0">
                <a:solidFill>
                  <a:schemeClr val="tx1"/>
                </a:solidFill>
              </a:rPr>
              <a:t>г. Каменск - Уральский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64543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4400" b="1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«Большая семёрка»</a:t>
            </a:r>
            <a:r>
              <a:rPr lang="ru-RU" sz="44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 – это семь наиболее крупных индустри</a:t>
            </a:r>
            <a:r>
              <a:rPr lang="ru-RU" sz="4400" b="1" u="sng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а</a:t>
            </a:r>
            <a:r>
              <a:rPr lang="ru-RU" sz="44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льных государств мира: США, Япония, Германия, Великобритания, Франция, Италия, Канада.</a:t>
            </a:r>
            <a:endParaRPr lang="ru-RU" sz="4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60049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500"/>
              </a:spcAft>
            </a:pPr>
            <a:r>
              <a:rPr lang="ru-RU" sz="39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Январь 1993 года  - подписан Договор о сокращении стратегических наступательных вооружений.</a:t>
            </a:r>
          </a:p>
          <a:p>
            <a:pPr>
              <a:lnSpc>
                <a:spcPct val="115000"/>
              </a:lnSpc>
              <a:spcAft>
                <a:spcPts val="1500"/>
              </a:spcAft>
            </a:pPr>
            <a:r>
              <a:rPr lang="ru-RU" sz="3900" dirty="0">
                <a:solidFill>
                  <a:srgbClr val="000000"/>
                </a:solidFill>
                <a:latin typeface="OpenSans"/>
                <a:ea typeface="Times New Roman"/>
                <a:cs typeface="Times New Roman"/>
              </a:rPr>
              <a:t>1993 </a:t>
            </a:r>
            <a:r>
              <a:rPr lang="ru-RU" sz="3900" dirty="0" smtClean="0">
                <a:solidFill>
                  <a:srgbClr val="000000"/>
                </a:solidFill>
                <a:latin typeface="OpenSans"/>
                <a:ea typeface="Times New Roman"/>
                <a:cs typeface="Times New Roman"/>
              </a:rPr>
              <a:t>год</a:t>
            </a:r>
            <a:r>
              <a:rPr lang="ru-RU" sz="3900" dirty="0" smtClean="0">
                <a:ea typeface="Calibri"/>
                <a:cs typeface="Times New Roman"/>
              </a:rPr>
              <a:t>- </a:t>
            </a:r>
            <a:r>
              <a:rPr lang="ru-RU" sz="39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Россия присоединилась к Конвенции о запрещении химического оружия</a:t>
            </a:r>
          </a:p>
          <a:p>
            <a:pPr>
              <a:lnSpc>
                <a:spcPct val="115000"/>
              </a:lnSpc>
              <a:spcAft>
                <a:spcPts val="1500"/>
              </a:spcAft>
            </a:pPr>
            <a:endParaRPr lang="ru-RU" sz="39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15446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800" b="1" dirty="0" smtClean="0"/>
              <a:t>Ратификация</a:t>
            </a:r>
            <a:r>
              <a:rPr lang="ru-RU" sz="4800" dirty="0" smtClean="0"/>
              <a:t> - </a:t>
            </a:r>
            <a:r>
              <a:rPr lang="ru-RU" sz="4800" i="0" dirty="0" smtClean="0">
                <a:effectLst/>
              </a:rPr>
              <a:t>процесс придания юридической силы документу (например, договору) путём утверждения его соответствующим органом каждой из сторон. </a:t>
            </a:r>
            <a:endParaRPr lang="ru-RU" sz="4800" dirty="0"/>
          </a:p>
        </p:txBody>
      </p:sp>
    </p:spTree>
    <p:extLst>
      <p:ext uri="{BB962C8B-B14F-4D97-AF65-F5344CB8AC3E}">
        <p14:creationId xmlns="" xmlns:p14="http://schemas.microsoft.com/office/powerpoint/2010/main" val="4124134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0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22 июня 1994 года Россия стала участником программы НАТО </a:t>
            </a:r>
            <a:r>
              <a:rPr lang="ru-RU" sz="4000" b="1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«Партнёрство во имя мира».</a:t>
            </a:r>
            <a:endParaRPr lang="ru-RU" sz="4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500"/>
              </a:spcAft>
            </a:pPr>
            <a:r>
              <a:rPr lang="ru-RU" sz="40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В августе 1994 года российские войска были окончательно выведены из Германии.</a:t>
            </a:r>
            <a:endParaRPr lang="ru-RU" sz="40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22684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fsd.videouroki.net/products/conspekty/histege/42-rossijskaya-federaciya-v-1990-h-godah-geopoliticheskoe-polozhenie-i-vneshnyaya-politika.files/image004.jpg"/>
          <p:cNvPicPr/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95" y="1340768"/>
            <a:ext cx="9127054" cy="47971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548093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В 1995 году был подписан первый договор о создании </a:t>
            </a:r>
            <a:r>
              <a:rPr lang="ru-RU" b="1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Таможенного союза</a:t>
            </a:r>
            <a:r>
              <a:rPr lang="ru-RU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 между Россией, Беларусью, Казахстаном.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07037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Autofit/>
          </a:bodyPr>
          <a:lstStyle/>
          <a:p>
            <a:r>
              <a:rPr lang="ru-RU" b="1" dirty="0" smtClean="0"/>
              <a:t>2 этап</a:t>
            </a:r>
            <a:r>
              <a:rPr lang="ru-RU" dirty="0" smtClean="0"/>
              <a:t> – </a:t>
            </a:r>
            <a:r>
              <a:rPr lang="ru-RU" dirty="0" err="1" smtClean="0"/>
              <a:t>многовекторный</a:t>
            </a:r>
            <a:r>
              <a:rPr lang="ru-RU" dirty="0" smtClean="0"/>
              <a:t> внешнеполитический курс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4690864" cy="4209331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40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В1996 году на пост министра иностранных дел был назначен Евгений Максимович 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4000" b="1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Примаков</a:t>
            </a:r>
            <a:endParaRPr lang="ru-RU" sz="4000" dirty="0"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4" name="Picture 4" descr="https://avatars.mds.yandex.net/get-zen_doc/1904579/pub_5dbaa89dd7859b00addc6676_5dbaac856f5f6f00acd2c547/scale_1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0418" y="1553810"/>
            <a:ext cx="3600400" cy="495049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718494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0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В январе 1996 года Россия была принята в </a:t>
            </a:r>
            <a:r>
              <a:rPr lang="ru-RU" sz="4000" b="1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Совет Европы</a:t>
            </a:r>
            <a:r>
              <a:rPr lang="ru-RU" sz="4000" dirty="0" smtClean="0">
                <a:solidFill>
                  <a:srgbClr val="000000"/>
                </a:solidFill>
                <a:latin typeface="OpenSans"/>
                <a:ea typeface="Times New Roman"/>
                <a:cs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0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В 1997 году Россия стала равноправным участником «Большой семёрки», которая с этого времени стала называться </a:t>
            </a:r>
            <a:r>
              <a:rPr lang="ru-RU" sz="4000" b="1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«Большой восьмёркой»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.</a:t>
            </a:r>
            <a:endParaRPr lang="ru-RU" sz="40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339907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00808"/>
            <a:ext cx="583264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В сентябре 1998 года пост министра иностранных дел занял Игорь Сергеевич </a:t>
            </a:r>
            <a:r>
              <a:rPr lang="ru-RU" sz="4000" b="1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Иванов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.</a:t>
            </a:r>
            <a:endParaRPr lang="ru-RU" sz="4000" dirty="0"/>
          </a:p>
        </p:txBody>
      </p:sp>
      <p:pic>
        <p:nvPicPr>
          <p:cNvPr id="3074" name="Picture 2" descr="https://st.kp.yandex.net/images/actor_iphone/iphone360_27580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2221" y="1556792"/>
            <a:ext cx="2592288" cy="410445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031388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856984" cy="5760640"/>
          </a:xfrm>
        </p:spPr>
        <p:txBody>
          <a:bodyPr>
            <a:normAutofit fontScale="92500" lnSpcReduction="20000"/>
          </a:bodyPr>
          <a:lstStyle/>
          <a:p>
            <a:endParaRPr lang="ru-RU" dirty="0" smtClean="0">
              <a:solidFill>
                <a:srgbClr val="000000"/>
              </a:solidFill>
              <a:effectLst/>
              <a:latin typeface="OpenSans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900" b="1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В ноябре 1998 года</a:t>
            </a:r>
            <a:r>
              <a:rPr lang="ru-RU" sz="39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 Российская Федерация была принята в Международную организацию Азиатско-Тихоокеанского экономического сотрудничества.</a:t>
            </a:r>
            <a:endParaRPr lang="ru-RU" sz="3900" dirty="0">
              <a:ea typeface="Calibri"/>
              <a:cs typeface="Times New Roman"/>
            </a:endParaRPr>
          </a:p>
          <a:p>
            <a:r>
              <a:rPr lang="ru-RU" sz="39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при содействии России были ликвидированы очаги военных конфликтов в Приднестровье, Южной Осетии, Абхазии, Нагорном Карабахе, Таджикистане.</a:t>
            </a:r>
            <a:endParaRPr lang="ru-RU" sz="3900" dirty="0"/>
          </a:p>
        </p:txBody>
      </p:sp>
    </p:spTree>
    <p:extLst>
      <p:ext uri="{BB962C8B-B14F-4D97-AF65-F5344CB8AC3E}">
        <p14:creationId xmlns="" xmlns:p14="http://schemas.microsoft.com/office/powerpoint/2010/main" val="2944276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урока: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Геополитическое положение России после распада СССР.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Прозападная внешняя политика России в первой половине 1990-х годов.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Многовекторность</a:t>
            </a:r>
            <a:r>
              <a:rPr lang="ru-RU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 внешней политики в 1996–1999 годах.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Итоги внешней политики России 1990-х годов</a:t>
            </a:r>
            <a:endParaRPr lang="ru-RU" sz="36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26009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Противоречивость внешней политики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504" y="1268760"/>
            <a:ext cx="4680520" cy="558924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15000"/>
              </a:lnSpc>
              <a:spcAft>
                <a:spcPts val="1500"/>
              </a:spcAft>
              <a:buNone/>
            </a:pPr>
            <a:r>
              <a:rPr lang="ru-RU" sz="36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удалось преодолеть изолированность от стран Запада; </a:t>
            </a:r>
          </a:p>
          <a:p>
            <a:pPr marL="0" indent="0">
              <a:lnSpc>
                <a:spcPct val="115000"/>
              </a:lnSpc>
              <a:spcAft>
                <a:spcPts val="1500"/>
              </a:spcAft>
              <a:buNone/>
            </a:pPr>
            <a:r>
              <a:rPr lang="ru-RU" sz="36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включиться в деятельность международных организаций, снизить уровень военного противостояния с Западом;</a:t>
            </a:r>
          </a:p>
          <a:p>
            <a:pPr marL="0" indent="0">
              <a:lnSpc>
                <a:spcPct val="115000"/>
              </a:lnSpc>
              <a:spcAft>
                <a:spcPts val="1500"/>
              </a:spcAft>
              <a:buNone/>
            </a:pPr>
            <a:r>
              <a:rPr lang="ru-RU" sz="36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 активизировать восточное направление внешней политики; </a:t>
            </a:r>
          </a:p>
          <a:p>
            <a:pPr marL="0" indent="0">
              <a:lnSpc>
                <a:spcPct val="115000"/>
              </a:lnSpc>
              <a:spcAft>
                <a:spcPts val="1500"/>
              </a:spcAft>
              <a:buNone/>
            </a:pPr>
            <a:r>
              <a:rPr lang="ru-RU" sz="36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получить центральное место в СНГ.</a:t>
            </a:r>
            <a:endParaRPr lang="ru-RU" sz="3600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8064" y="1268760"/>
            <a:ext cx="3534544" cy="49294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 smtClean="0">
                <a:solidFill>
                  <a:srgbClr val="FF0000"/>
                </a:solidFill>
                <a:effectLst/>
                <a:latin typeface="OpenSans"/>
                <a:ea typeface="Times New Roman"/>
                <a:cs typeface="Times New Roman"/>
              </a:rPr>
              <a:t>Снизился политический вес России по сравнению с СССР. Запад не считал Россию равноправным партнёром.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99307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ИТОГИ: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28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После распада СССР перед Россией встала задача укрепления своей обороноспособности и отстаивания национальных интересов.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28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В начале 1990-х российская внешняя политика основывалась на принципах интенсивного диалога на всех уровнях, уступчивости и готовности к компромиссам, а также носила ярко выраженный прозападный характер.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36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dirty="0">
                <a:ea typeface="Calibri"/>
                <a:cs typeface="Times New Roman"/>
              </a:rPr>
              <a:t> 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81485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856"/>
            <a:ext cx="8229600" cy="1143000"/>
          </a:xfrm>
        </p:spPr>
        <p:txBody>
          <a:bodyPr/>
          <a:lstStyle/>
          <a:p>
            <a:pPr algn="l"/>
            <a:r>
              <a:rPr lang="ru-RU" dirty="0" smtClean="0"/>
              <a:t>ИТОГИ: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57232"/>
            <a:ext cx="8856984" cy="5145435"/>
          </a:xfrm>
        </p:spPr>
        <p:txBody>
          <a:bodyPr>
            <a:no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000000"/>
                </a:solidFill>
                <a:latin typeface="OpenSans"/>
                <a:ea typeface="Times New Roman"/>
                <a:cs typeface="Times New Roman"/>
              </a:rPr>
              <a:t>Главным направлением внешней политики России во второй половине 1990-х годов стало соблюдение национальных интересов и обеспечение многополярности мира.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000000"/>
                </a:solidFill>
                <a:latin typeface="OpenSans"/>
                <a:ea typeface="Times New Roman"/>
                <a:cs typeface="Times New Roman"/>
              </a:rPr>
              <a:t>Начало </a:t>
            </a:r>
            <a:r>
              <a:rPr lang="ru-RU" sz="2800" dirty="0" err="1">
                <a:solidFill>
                  <a:srgbClr val="000000"/>
                </a:solidFill>
                <a:latin typeface="OpenSans"/>
                <a:ea typeface="Times New Roman"/>
                <a:cs typeface="Times New Roman"/>
              </a:rPr>
              <a:t>многовекторного</a:t>
            </a:r>
            <a:r>
              <a:rPr lang="ru-RU" sz="2800" dirty="0">
                <a:solidFill>
                  <a:srgbClr val="000000"/>
                </a:solidFill>
                <a:latin typeface="OpenSans"/>
                <a:ea typeface="Times New Roman"/>
                <a:cs typeface="Times New Roman"/>
              </a:rPr>
              <a:t> курса российской внешней политики во второй половине 1990-х годов связана с именем Евгения Максимовича Примакова.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000000"/>
                </a:solidFill>
                <a:latin typeface="OpenSans"/>
                <a:ea typeface="Times New Roman"/>
                <a:cs typeface="Times New Roman"/>
              </a:rPr>
              <a:t>В конце XX века перед Россией вновь стояла задача по пересмотру внешнеполитического курса.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566799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4000" b="1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Геополитическое положение государства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 — это его место на политической карте мира и его отношение к различным государствам или группам государств, военно-политическим блокам и зонам конфликтов.</a:t>
            </a:r>
            <a:endParaRPr lang="ru-RU" sz="40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72462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cf.ppt-online.org/files2/slide/o/ovrm6juVRkHJEZgfAQ8z7b0lS9axeChYOTp5LUMXD/slide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07" y="1135"/>
            <a:ext cx="9154407" cy="68568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35863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b="1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24 декабря 1991 года</a:t>
            </a:r>
            <a:r>
              <a:rPr lang="ru-RU" sz="44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 Россия заняла место СССР в ООН и стала постоянным членом Совета Безопасности ООН</a:t>
            </a:r>
            <a:endParaRPr lang="ru-RU" sz="4400" dirty="0"/>
          </a:p>
        </p:txBody>
      </p:sp>
    </p:spTree>
    <p:extLst>
      <p:ext uri="{BB962C8B-B14F-4D97-AF65-F5344CB8AC3E}">
        <p14:creationId xmlns="" xmlns:p14="http://schemas.microsoft.com/office/powerpoint/2010/main" val="2769239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4400" b="1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Концепция внешней политики</a:t>
            </a:r>
            <a:r>
              <a:rPr lang="ru-RU" sz="44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 — система взглядов на место и роль страны в мире и вытекающие из этого задачи на международной арене.</a:t>
            </a:r>
            <a:endParaRPr lang="ru-RU" sz="4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30273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Задачи внешнеполитической концепции РФ: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0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сохранение территориальной целостности и независимости,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000" dirty="0">
                <a:solidFill>
                  <a:srgbClr val="000000"/>
                </a:solidFill>
                <a:latin typeface="OpenSans"/>
                <a:ea typeface="Times New Roman"/>
                <a:cs typeface="Times New Roman"/>
              </a:rPr>
              <a:t>о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бесп</a:t>
            </a:r>
            <a:r>
              <a:rPr lang="ru-RU" sz="4000" b="1" u="sng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е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чение благоприятных условий для развития рыночной экономики,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0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включение России в мировое сообщество.</a:t>
            </a:r>
            <a:endParaRPr lang="ru-RU" sz="40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13241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4000" b="1" dirty="0" smtClean="0"/>
              <a:t>1 этап- 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прозападная ориентация 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96541"/>
            <a:ext cx="5122912" cy="5361459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40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С октября 1990 по январь 1996 года пост министра иностранных дел Российской Федерации занимал Андрей Владимирович 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4000" b="1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Козырев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.</a:t>
            </a:r>
            <a:endParaRPr lang="ru-RU" sz="4000" dirty="0"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2050" name="Picture 2" descr="https://im5.kommersant.ru/Issues.photo/CORP/2017/04/21/KMO_141501_01824_1_t210_1050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5261" y="1340768"/>
            <a:ext cx="3346869" cy="489654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31648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1 февраля 1992 года – </a:t>
            </a:r>
            <a:br>
              <a:rPr lang="ru-RU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</a:br>
            <a:r>
              <a:rPr lang="ru-RU" b="1" dirty="0" smtClean="0">
                <a:solidFill>
                  <a:srgbClr val="000000"/>
                </a:solidFill>
                <a:effectLst/>
                <a:latin typeface="OpenSans"/>
                <a:ea typeface="Times New Roman"/>
                <a:cs typeface="Times New Roman"/>
              </a:rPr>
              <a:t>«Кэмп-Дэвидская декларация»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fsd.videouroki.net/products/conspekty/histege/42-rossijskaya-federaciya-v-1990-h-godah-geopoliticheskoe-polozhenie-i-vneshnyaya-politika.files/image003.jpg"/>
          <p:cNvPicPr/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01" y="1988840"/>
            <a:ext cx="9110999" cy="45811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8317480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380</Words>
  <Application>Microsoft Office PowerPoint</Application>
  <PresentationFormat>Экран (4:3)</PresentationFormat>
  <Paragraphs>49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Российская Федерация в 1990-х годах. Геополитическое положение и внешняя политика </vt:lpstr>
      <vt:lpstr>Вопросы урока:</vt:lpstr>
      <vt:lpstr>Слайд 3</vt:lpstr>
      <vt:lpstr>Слайд 4</vt:lpstr>
      <vt:lpstr>Слайд 5</vt:lpstr>
      <vt:lpstr>Слайд 6</vt:lpstr>
      <vt:lpstr>Задачи внешнеполитической концепции РФ:</vt:lpstr>
      <vt:lpstr>1 этап- прозападная ориентация </vt:lpstr>
      <vt:lpstr>1 февраля 1992 года –  «Кэмп-Дэвидская декларация»</vt:lpstr>
      <vt:lpstr>Слайд 10</vt:lpstr>
      <vt:lpstr>Слайд 11</vt:lpstr>
      <vt:lpstr>Слайд 12</vt:lpstr>
      <vt:lpstr>Слайд 13</vt:lpstr>
      <vt:lpstr>Слайд 14</vt:lpstr>
      <vt:lpstr>Слайд 15</vt:lpstr>
      <vt:lpstr>2 этап – многовекторный внешнеполитический курс</vt:lpstr>
      <vt:lpstr>Слайд 17</vt:lpstr>
      <vt:lpstr>Слайд 18</vt:lpstr>
      <vt:lpstr>Слайд 19</vt:lpstr>
      <vt:lpstr>Противоречивость внешней политики</vt:lpstr>
      <vt:lpstr>ИТОГИ:</vt:lpstr>
      <vt:lpstr>ИТОГИ: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Российская Федерация в 1990-х годах. Геополитическое положение и внешняя политика</dc:title>
  <dc:creator>Пользователь Windows</dc:creator>
  <cp:lastModifiedBy>Admin</cp:lastModifiedBy>
  <cp:revision>8</cp:revision>
  <dcterms:created xsi:type="dcterms:W3CDTF">2020-02-06T13:21:51Z</dcterms:created>
  <dcterms:modified xsi:type="dcterms:W3CDTF">2020-02-26T11:10:06Z</dcterms:modified>
</cp:coreProperties>
</file>