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6" r:id="rId25"/>
    <p:sldId id="289" r:id="rId26"/>
    <p:sldId id="290" r:id="rId27"/>
    <p:sldId id="291" r:id="rId28"/>
    <p:sldId id="292" r:id="rId29"/>
    <p:sldId id="280" r:id="rId30"/>
    <p:sldId id="281" r:id="rId31"/>
    <p:sldId id="282" r:id="rId32"/>
    <p:sldId id="283" r:id="rId33"/>
    <p:sldId id="284" r:id="rId34"/>
    <p:sldId id="285" r:id="rId3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264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7534"/>
            <a:ext cx="7772400" cy="259228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Задание 1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Количественные </a:t>
            </a:r>
            <a:r>
              <a:rPr lang="ru-RU" dirty="0" smtClean="0"/>
              <a:t>параметры информационных объектов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705876"/>
            <a:ext cx="6400800" cy="1314450"/>
          </a:xfrm>
        </p:spPr>
        <p:txBody>
          <a:bodyPr/>
          <a:lstStyle/>
          <a:p>
            <a:r>
              <a:rPr lang="ru-RU" dirty="0" smtClean="0"/>
              <a:t>ОГЭ по информатике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№2. </a:t>
            </a:r>
            <a:r>
              <a:rPr lang="ru-RU" sz="1800" dirty="0" smtClean="0"/>
              <a:t>В одной из кодировок </a:t>
            </a:r>
            <a:r>
              <a:rPr lang="en-US" sz="1800" dirty="0" smtClean="0"/>
              <a:t>Unicode </a:t>
            </a:r>
            <a:r>
              <a:rPr lang="ru-RU" sz="1800" dirty="0" smtClean="0"/>
              <a:t>каждый </a:t>
            </a:r>
            <a:r>
              <a:rPr lang="ru-RU" sz="1800" dirty="0" smtClean="0"/>
              <a:t>символ кодируется </a:t>
            </a:r>
            <a:r>
              <a:rPr lang="en-US" sz="1800" dirty="0" smtClean="0"/>
              <a:t>16</a:t>
            </a:r>
            <a:r>
              <a:rPr lang="ru-RU" sz="1800" dirty="0" smtClean="0"/>
              <a:t> </a:t>
            </a:r>
            <a:r>
              <a:rPr lang="ru-RU" sz="1800" dirty="0" smtClean="0"/>
              <a:t>битами. </a:t>
            </a:r>
            <a:r>
              <a:rPr lang="ru-RU" sz="1800" dirty="0" smtClean="0"/>
              <a:t>Иван </a:t>
            </a:r>
            <a:r>
              <a:rPr lang="ru-RU" sz="1800" dirty="0" smtClean="0"/>
              <a:t>написал текст </a:t>
            </a:r>
            <a:r>
              <a:rPr lang="ru-RU" sz="1800" dirty="0" smtClean="0"/>
              <a:t>(</a:t>
            </a:r>
            <a:r>
              <a:rPr lang="ru-RU" sz="1800" dirty="0" smtClean="0"/>
              <a:t>в нем нет лишних </a:t>
            </a:r>
            <a:r>
              <a:rPr lang="ru-RU" sz="1800" dirty="0" smtClean="0"/>
              <a:t>пробелов):</a:t>
            </a:r>
          </a:p>
          <a:p>
            <a:pPr marL="0" indent="0">
              <a:buNone/>
            </a:pPr>
            <a:r>
              <a:rPr lang="ru-RU" sz="1800" dirty="0" smtClean="0"/>
              <a:t>«Города России: Реж, Тула, Пермь, Якутск, Можайск, Мурманск, Сыктывкар».</a:t>
            </a: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</a:t>
            </a:r>
            <a:r>
              <a:rPr lang="ru-RU" sz="1800" dirty="0" smtClean="0"/>
              <a:t>вычеркнул из списка название </a:t>
            </a:r>
            <a:r>
              <a:rPr lang="ru-RU" sz="1800" dirty="0" smtClean="0"/>
              <a:t>одного </a:t>
            </a:r>
            <a:r>
              <a:rPr lang="ru-RU" sz="1800" dirty="0" smtClean="0"/>
              <a:t>из </a:t>
            </a:r>
            <a:r>
              <a:rPr lang="ru-RU" sz="1800" dirty="0" smtClean="0"/>
              <a:t>городов. </a:t>
            </a:r>
            <a:r>
              <a:rPr lang="ru-RU" sz="1800" dirty="0" smtClean="0"/>
              <a:t>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</a:t>
            </a:r>
            <a:r>
              <a:rPr lang="ru-RU" sz="1800" dirty="0" smtClean="0"/>
              <a:t>18 байтов </a:t>
            </a:r>
            <a:r>
              <a:rPr lang="ru-RU" sz="1800" dirty="0" smtClean="0"/>
              <a:t>меньше, чем размер исходного предложения. Напишите в ответе вычеркнутое название </a:t>
            </a:r>
            <a:r>
              <a:rPr lang="ru-RU" sz="1800" dirty="0" smtClean="0"/>
              <a:t>города.</a:t>
            </a: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3153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16 бит = 2 байта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35896" y="267494"/>
            <a:ext cx="3816424" cy="2880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Допустим, мы удалим первое слово. Что останется в предложении?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843558"/>
            <a:ext cx="36004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283968" y="4155926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Одна запятая и один пробел, т.е. </a:t>
            </a:r>
            <a:r>
              <a:rPr lang="ru-RU" b="1" dirty="0" smtClean="0"/>
              <a:t>два лишних символа</a:t>
            </a:r>
            <a:endParaRPr lang="ru-RU" b="1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flipV="1">
            <a:off x="1763688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15616" y="1203598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запятая</a:t>
            </a:r>
            <a:endParaRPr lang="ru-RU" sz="1200" i="1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 flipH="1" flipV="1">
            <a:off x="2339752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627784" y="1203598"/>
            <a:ext cx="653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пробел</a:t>
            </a:r>
            <a:endParaRPr lang="ru-RU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/>
      <p:bldP spid="9" grpId="0"/>
      <p:bldP spid="10" grpId="0" animBg="1"/>
      <p:bldP spid="11" grpId="0"/>
      <p:bldP spid="19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№2.</a:t>
            </a:r>
            <a:r>
              <a:rPr lang="ru-RU" sz="1800" dirty="0" smtClean="0"/>
              <a:t> В </a:t>
            </a:r>
            <a:r>
              <a:rPr lang="ru-RU" sz="1800" dirty="0" smtClean="0"/>
              <a:t>одной из кодировок </a:t>
            </a:r>
            <a:r>
              <a:rPr lang="en-US" sz="1800" dirty="0" smtClean="0"/>
              <a:t>Unicode </a:t>
            </a:r>
            <a:r>
              <a:rPr lang="ru-RU" sz="1800" dirty="0" smtClean="0"/>
              <a:t>каждый символ кодируется </a:t>
            </a:r>
            <a:r>
              <a:rPr lang="en-US" sz="1800" dirty="0" smtClean="0"/>
              <a:t>16</a:t>
            </a:r>
            <a:r>
              <a:rPr lang="ru-RU" sz="1800" dirty="0" smtClean="0"/>
              <a:t> битами. Иван написал текст (в нем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«Города России: Реж, Тула, Пермь, Якутск, Можайск, Мурманск, Сыктывкар».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вычеркнул из списка название одного из городов. 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18 </a:t>
            </a:r>
            <a:r>
              <a:rPr lang="ru-RU" sz="1800" dirty="0" smtClean="0"/>
              <a:t>байтов </a:t>
            </a:r>
            <a:r>
              <a:rPr lang="ru-RU" sz="1800" dirty="0" smtClean="0"/>
              <a:t>меньше, чем размер исходного предложения. Напишите в ответе вычеркнутое название </a:t>
            </a:r>
            <a:r>
              <a:rPr lang="ru-RU" sz="1800" dirty="0" smtClean="0"/>
              <a:t>города.</a:t>
            </a: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3153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16 бит = 2 байта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Допустим, мы удалим слово из середины предложения. Что останется в предложении?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843808" y="771550"/>
            <a:ext cx="6480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283968" y="4155926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Запятая, пробел, запятая, пробел. Одну запятую и один пробел нужно удалить, т.е.  так же получилось  </a:t>
            </a:r>
            <a:r>
              <a:rPr lang="ru-RU" b="1" dirty="0" smtClean="0"/>
              <a:t>два лишних символа</a:t>
            </a:r>
            <a:endParaRPr lang="ru-RU" b="1" dirty="0"/>
          </a:p>
        </p:txBody>
      </p:sp>
      <p:cxnSp>
        <p:nvCxnSpPr>
          <p:cNvPr id="14" name="Прямая со стрелкой 13"/>
          <p:cNvCxnSpPr>
            <a:stCxn id="19" idx="0"/>
          </p:cNvCxnSpPr>
          <p:nvPr/>
        </p:nvCxnSpPr>
        <p:spPr>
          <a:xfrm flipV="1">
            <a:off x="3294285" y="1059582"/>
            <a:ext cx="197595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915816" y="1203598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запятая</a:t>
            </a:r>
            <a:endParaRPr lang="ru-RU" sz="1200" i="1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 flipH="1" flipV="1">
            <a:off x="3563888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851920" y="1203598"/>
            <a:ext cx="653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пробел</a:t>
            </a:r>
            <a:endParaRPr lang="ru-RU" sz="1200" i="1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2339752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691680" y="1203598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запятая</a:t>
            </a:r>
            <a:endParaRPr lang="ru-RU" sz="1200" i="1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 flipV="1">
            <a:off x="2771800" y="1059582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339752" y="1203598"/>
            <a:ext cx="653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пробел</a:t>
            </a:r>
            <a:endParaRPr lang="ru-RU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9" grpId="0"/>
      <p:bldP spid="24" grpId="0"/>
      <p:bldP spid="16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№2. </a:t>
            </a:r>
            <a:r>
              <a:rPr lang="ru-RU" sz="1800" dirty="0" smtClean="0"/>
              <a:t>В одной из кодировок </a:t>
            </a:r>
            <a:r>
              <a:rPr lang="en-US" sz="1800" dirty="0" smtClean="0"/>
              <a:t>Unicode </a:t>
            </a:r>
            <a:r>
              <a:rPr lang="ru-RU" sz="1800" dirty="0" smtClean="0"/>
              <a:t>каждый символ кодируется </a:t>
            </a:r>
            <a:r>
              <a:rPr lang="en-US" sz="1800" dirty="0" smtClean="0"/>
              <a:t>16</a:t>
            </a:r>
            <a:r>
              <a:rPr lang="ru-RU" sz="1800" dirty="0" smtClean="0"/>
              <a:t> битами. Иван написал текст (в нем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«Города России: Реж, Тула, Пермь, Якутск, Можайск, Мурманск, Сыктывкар».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вычеркнул из списка название одного из городов. 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18 </a:t>
            </a:r>
            <a:r>
              <a:rPr lang="ru-RU" sz="1800" dirty="0" smtClean="0"/>
              <a:t>байтов </a:t>
            </a:r>
            <a:r>
              <a:rPr lang="ru-RU" sz="1800" dirty="0" smtClean="0"/>
              <a:t>меньше, чем размер исходного предложения. Напишите в ответе вычеркнутое название </a:t>
            </a:r>
            <a:r>
              <a:rPr lang="ru-RU" sz="1800" dirty="0" smtClean="0"/>
              <a:t>города.</a:t>
            </a: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3153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16 бит = 2 байта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Допустим, мы удалим слово в конце предложения. Что останется в предложении?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444208" y="843558"/>
            <a:ext cx="115212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283968" y="4155926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Одна запятая и один пробел, т.е. </a:t>
            </a:r>
            <a:r>
              <a:rPr lang="ru-RU" dirty="0" smtClean="0"/>
              <a:t>снова </a:t>
            </a:r>
            <a:r>
              <a:rPr lang="ru-RU" b="1" dirty="0" smtClean="0"/>
              <a:t>два </a:t>
            </a:r>
            <a:r>
              <a:rPr lang="ru-RU" b="1" dirty="0" smtClean="0"/>
              <a:t>лишних символа</a:t>
            </a:r>
            <a:endParaRPr lang="ru-RU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436096" y="1203598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запятая</a:t>
            </a:r>
            <a:endParaRPr lang="ru-RU" sz="1200" i="1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 flipH="1" flipV="1">
            <a:off x="6444208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732240" y="1203598"/>
            <a:ext cx="653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пробел</a:t>
            </a:r>
            <a:endParaRPr lang="ru-RU" sz="1200" i="1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5940152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9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№2.</a:t>
            </a:r>
            <a:r>
              <a:rPr lang="ru-RU" sz="1800" dirty="0" smtClean="0"/>
              <a:t> </a:t>
            </a:r>
            <a:r>
              <a:rPr lang="ru-RU" sz="1800" dirty="0" smtClean="0"/>
              <a:t>В одной из кодировок </a:t>
            </a:r>
            <a:r>
              <a:rPr lang="en-US" sz="1800" dirty="0" smtClean="0"/>
              <a:t>Unicode </a:t>
            </a:r>
            <a:r>
              <a:rPr lang="ru-RU" sz="1800" dirty="0" smtClean="0"/>
              <a:t>каждый символ кодируется </a:t>
            </a:r>
            <a:r>
              <a:rPr lang="en-US" sz="1800" dirty="0" smtClean="0"/>
              <a:t>16</a:t>
            </a:r>
            <a:r>
              <a:rPr lang="ru-RU" sz="1800" dirty="0" smtClean="0"/>
              <a:t> битами. Иван написал текст (в нем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«Города России: Реж, Тула, Пермь, Якутск, Можайск, Мурманск, Сыктывкар».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вычеркнул из списка название одного из городов. 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18 </a:t>
            </a:r>
            <a:r>
              <a:rPr lang="ru-RU" sz="1800" dirty="0" smtClean="0"/>
              <a:t>байтов </a:t>
            </a:r>
            <a:r>
              <a:rPr lang="ru-RU" sz="1800" dirty="0" smtClean="0"/>
              <a:t>меньше, чем размер исходного предложения. Напишите в ответе вычеркнутое название города.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3153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16 бит = 2 байта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Вывод: в подобных заданиях </a:t>
            </a:r>
            <a:r>
              <a:rPr lang="ru-RU" b="1" dirty="0" smtClean="0"/>
              <a:t>всегда</a:t>
            </a:r>
            <a:r>
              <a:rPr lang="ru-RU" dirty="0" smtClean="0"/>
              <a:t> удаляется </a:t>
            </a:r>
            <a:r>
              <a:rPr lang="ru-RU" b="1" dirty="0" smtClean="0">
                <a:solidFill>
                  <a:srgbClr val="C00000"/>
                </a:solidFill>
              </a:rPr>
              <a:t>2 лишних символа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№2.</a:t>
            </a:r>
            <a:r>
              <a:rPr lang="ru-RU" sz="1800" dirty="0" smtClean="0"/>
              <a:t> </a:t>
            </a:r>
            <a:r>
              <a:rPr lang="ru-RU" sz="1800" dirty="0" smtClean="0"/>
              <a:t>В одной из кодировок </a:t>
            </a:r>
            <a:r>
              <a:rPr lang="en-US" sz="1800" dirty="0" smtClean="0"/>
              <a:t>Unicode </a:t>
            </a:r>
            <a:r>
              <a:rPr lang="ru-RU" sz="1800" dirty="0" smtClean="0"/>
              <a:t>каждый символ кодируется </a:t>
            </a:r>
            <a:r>
              <a:rPr lang="en-US" sz="1800" dirty="0" smtClean="0"/>
              <a:t>16</a:t>
            </a:r>
            <a:r>
              <a:rPr lang="ru-RU" sz="1800" dirty="0" smtClean="0"/>
              <a:t> битами. Иван написал текст (в нем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«Города России: Реж, Тула, Пермь, Якутск, Можайск, Мурманск, Сыктывкар».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вычеркнул из списка название одного из городов. 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18 </a:t>
            </a:r>
            <a:r>
              <a:rPr lang="ru-RU" sz="1800" dirty="0" smtClean="0"/>
              <a:t>байтов </a:t>
            </a:r>
            <a:r>
              <a:rPr lang="ru-RU" sz="1800" dirty="0" smtClean="0"/>
              <a:t>меньше, чем размер исходного предложения. Напишите в ответе вычеркнутое название города.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3153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16 бит = 2 байта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 лишних символа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393990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Сколько весит искомое слово?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691680" y="4299942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слово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555776" y="4299942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запятая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635896" y="4299942"/>
            <a:ext cx="900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пробел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339752" y="429994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+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19872" y="429994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+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6" name="Правая фигурная скобка 15"/>
          <p:cNvSpPr/>
          <p:nvPr/>
        </p:nvSpPr>
        <p:spPr>
          <a:xfrm rot="5400000">
            <a:off x="2998093" y="3281561"/>
            <a:ext cx="195486" cy="2808312"/>
          </a:xfrm>
          <a:prstGeom prst="rightBrace">
            <a:avLst>
              <a:gd name="adj1" fmla="val 15846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699792" y="47741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18 байт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15616" y="2139702"/>
            <a:ext cx="7128792" cy="2880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07504" y="2427734"/>
            <a:ext cx="864096" cy="2880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 rot="952483">
            <a:off x="6458793" y="3834506"/>
            <a:ext cx="2987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</a:rPr>
              <a:t>18 байт весит слово которое мы ищем + запятая + пробел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80112" y="4155926"/>
            <a:ext cx="2987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Как узнать вес слова?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60032" y="4443958"/>
            <a:ext cx="4067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</a:rPr>
              <a:t>Вес слова = общий вес – </a:t>
            </a:r>
            <a:r>
              <a:rPr lang="ru-RU" sz="1400" dirty="0" err="1" smtClean="0">
                <a:solidFill>
                  <a:srgbClr val="002060"/>
                </a:solidFill>
              </a:rPr>
              <a:t>вес</a:t>
            </a:r>
            <a:r>
              <a:rPr lang="ru-RU" sz="1400" dirty="0" smtClean="0">
                <a:solidFill>
                  <a:srgbClr val="002060"/>
                </a:solidFill>
              </a:rPr>
              <a:t> запятой – вес пробела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60032" y="4659982"/>
            <a:ext cx="4067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</a:rPr>
              <a:t>Вес слова = 18 – 2 – 2 = 14 байт</a:t>
            </a:r>
            <a:endParaRPr lang="ru-RU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 animBg="1"/>
      <p:bldP spid="19" grpId="0" animBg="1"/>
      <p:bldP spid="20" grpId="0"/>
      <p:bldP spid="21" grpId="0"/>
      <p:bldP spid="22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№2.</a:t>
            </a:r>
            <a:r>
              <a:rPr lang="ru-RU" sz="1800" dirty="0" smtClean="0"/>
              <a:t> </a:t>
            </a:r>
            <a:r>
              <a:rPr lang="ru-RU" sz="1800" dirty="0" smtClean="0"/>
              <a:t>В одной из кодировок </a:t>
            </a:r>
            <a:r>
              <a:rPr lang="en-US" sz="1800" dirty="0" smtClean="0"/>
              <a:t>Unicode </a:t>
            </a:r>
            <a:r>
              <a:rPr lang="ru-RU" sz="1800" dirty="0" smtClean="0"/>
              <a:t>каждый символ кодируется </a:t>
            </a:r>
            <a:r>
              <a:rPr lang="en-US" sz="1800" dirty="0" smtClean="0"/>
              <a:t>16</a:t>
            </a:r>
            <a:r>
              <a:rPr lang="ru-RU" sz="1800" dirty="0" smtClean="0"/>
              <a:t> битами. Иван написал текст (в нем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«Города России: Реж, Тула, Пермь, Якутск, Можайск, Мурманск, Сыктывкар».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вычеркнул из списка название одного из городов. 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18 байтов меньше, чем размер исходного предложения. Напишите в ответе вычеркнутое название города.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3153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16 бит = 2 байта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 лишних символа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393990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Сколько весит искомое слово?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283968" y="393990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14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1520" y="429994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Сколько букв в слове?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4283968" y="429994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Вес слова 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  <a:r>
              <a:rPr lang="ru-RU" dirty="0" smtClean="0">
                <a:solidFill>
                  <a:srgbClr val="002060"/>
                </a:solidFill>
              </a:rPr>
              <a:t> вес символа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8" name="Выгнутая вправо стрелка 27"/>
          <p:cNvSpPr/>
          <p:nvPr/>
        </p:nvSpPr>
        <p:spPr>
          <a:xfrm rot="11949789" flipH="1">
            <a:off x="6990119" y="3477327"/>
            <a:ext cx="547639" cy="1191129"/>
          </a:xfrm>
          <a:prstGeom prst="curvedLeftArrow">
            <a:avLst>
              <a:gd name="adj1" fmla="val 14586"/>
              <a:gd name="adj2" fmla="val 67672"/>
              <a:gd name="adj3" fmla="val 284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5436096" y="4587974"/>
            <a:ext cx="1296144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355976" y="4587974"/>
            <a:ext cx="100811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Выгнутая вправо стрелка 32"/>
          <p:cNvSpPr/>
          <p:nvPr/>
        </p:nvSpPr>
        <p:spPr>
          <a:xfrm rot="9765920">
            <a:off x="3595216" y="3978099"/>
            <a:ext cx="657423" cy="797171"/>
          </a:xfrm>
          <a:prstGeom prst="curvedLeftArrow">
            <a:avLst>
              <a:gd name="adj1" fmla="val 14586"/>
              <a:gd name="adj2" fmla="val 67672"/>
              <a:gd name="adj3" fmla="val 284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516216" y="3219822"/>
            <a:ext cx="864096" cy="36004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355976" y="3939902"/>
            <a:ext cx="792088" cy="36004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6804248" y="429994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623720" y="429994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= 14 : 2 = 7 (букв)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8" grpId="0" animBg="1"/>
      <p:bldP spid="28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/>
      <p:bldP spid="37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№2.</a:t>
            </a:r>
            <a:r>
              <a:rPr lang="ru-RU" sz="1800" dirty="0" smtClean="0"/>
              <a:t> </a:t>
            </a:r>
            <a:r>
              <a:rPr lang="ru-RU" sz="1800" dirty="0" smtClean="0"/>
              <a:t>В одной из кодировок </a:t>
            </a:r>
            <a:r>
              <a:rPr lang="en-US" sz="1800" dirty="0" smtClean="0"/>
              <a:t>Unicode </a:t>
            </a:r>
            <a:r>
              <a:rPr lang="ru-RU" sz="1800" dirty="0" smtClean="0"/>
              <a:t>каждый символ кодируется </a:t>
            </a:r>
            <a:r>
              <a:rPr lang="en-US" sz="1800" dirty="0" smtClean="0"/>
              <a:t>16</a:t>
            </a:r>
            <a:r>
              <a:rPr lang="ru-RU" sz="1800" dirty="0" smtClean="0"/>
              <a:t> битами. Иван написал текст (в нем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«Города России: Реж, Тула, Пермь, Якутск, Можайск, Мурманск, Сыктывкар».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вычеркнул из списка название одного из городов. 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18 байтов меньше, чем размер исходного предложения. Напишите в ответе вычеркнутое название города.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3153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16 бит = 2 байта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 лишних символа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393990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Сколько весит искомое слово?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283968" y="393990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14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1520" y="429994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Сколько букв в слове?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6516216" y="465998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Ответ: Можайск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83968" y="429994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7 букв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4659982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5. Найти слово из полученного кол-ва букв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№3. </a:t>
            </a:r>
            <a:r>
              <a:rPr lang="ru-RU" sz="1800" dirty="0" smtClean="0"/>
              <a:t>В одной из кодировок </a:t>
            </a:r>
            <a:r>
              <a:rPr lang="en-US" sz="1800" dirty="0" smtClean="0"/>
              <a:t>Unicode</a:t>
            </a:r>
            <a:r>
              <a:rPr lang="ru-RU" sz="1800" dirty="0" smtClean="0"/>
              <a:t> каждый символ кодируется </a:t>
            </a:r>
            <a:r>
              <a:rPr lang="en-US" sz="1800" dirty="0" smtClean="0"/>
              <a:t>32</a:t>
            </a:r>
            <a:r>
              <a:rPr lang="ru-RU" sz="1800" dirty="0" smtClean="0"/>
              <a:t> битами. Иван написал текст (в нем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«Кометы – Баса, Гейла, </a:t>
            </a:r>
            <a:r>
              <a:rPr lang="ru-RU" sz="1800" dirty="0" err="1" smtClean="0"/>
              <a:t>Вильда</a:t>
            </a:r>
            <a:r>
              <a:rPr lang="ru-RU" sz="1800" dirty="0" smtClean="0"/>
              <a:t>, Даниэля, Неуйминым, </a:t>
            </a:r>
            <a:r>
              <a:rPr lang="ru-RU" sz="1800" dirty="0" err="1" smtClean="0"/>
              <a:t>Кроммелина</a:t>
            </a:r>
            <a:r>
              <a:rPr lang="ru-RU" sz="1800" dirty="0" smtClean="0"/>
              <a:t>».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вычеркнул из списка название одной из комет. 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48 байтов меньше, чем размер исходного предложения. Напишите в ответе вычеркнутое название кометы.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326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32 бита = 4 байта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35896" y="267494"/>
            <a:ext cx="3816424" cy="2880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Допустим, мы удалим первое слово. Что останется в предложении?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259632" y="843558"/>
            <a:ext cx="43204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283968" y="4155926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Одна запятая и один пробел, т.е. </a:t>
            </a:r>
            <a:r>
              <a:rPr lang="ru-RU" b="1" dirty="0" smtClean="0"/>
              <a:t>два лишних символа</a:t>
            </a:r>
            <a:endParaRPr lang="ru-RU" b="1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flipV="1">
            <a:off x="1331640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55576" y="1203598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запятая</a:t>
            </a:r>
            <a:endParaRPr lang="ru-RU" sz="1200" i="1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 flipH="1" flipV="1">
            <a:off x="1835696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123728" y="1203598"/>
            <a:ext cx="653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пробел</a:t>
            </a:r>
            <a:endParaRPr lang="ru-RU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/>
      <p:bldP spid="9" grpId="0"/>
      <p:bldP spid="10" grpId="0" animBg="1"/>
      <p:bldP spid="11" grpId="0"/>
      <p:bldP spid="19" grpId="0"/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№3.</a:t>
            </a:r>
            <a:r>
              <a:rPr lang="ru-RU" sz="1800" dirty="0" smtClean="0"/>
              <a:t> </a:t>
            </a:r>
            <a:r>
              <a:rPr lang="ru-RU" sz="1800" dirty="0" smtClean="0"/>
              <a:t>В одной из кодировок </a:t>
            </a:r>
            <a:r>
              <a:rPr lang="en-US" sz="1800" dirty="0" smtClean="0"/>
              <a:t>Unicode</a:t>
            </a:r>
            <a:r>
              <a:rPr lang="ru-RU" sz="1800" dirty="0" smtClean="0"/>
              <a:t> каждый символ кодируется </a:t>
            </a:r>
            <a:r>
              <a:rPr lang="en-US" sz="1800" dirty="0" smtClean="0"/>
              <a:t>32</a:t>
            </a:r>
            <a:r>
              <a:rPr lang="ru-RU" sz="1800" dirty="0" smtClean="0"/>
              <a:t> битами. Иван написал текст (в нем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«Кометы – Баса, Гейла, </a:t>
            </a:r>
            <a:r>
              <a:rPr lang="ru-RU" sz="1800" dirty="0" err="1" smtClean="0"/>
              <a:t>Вильда</a:t>
            </a:r>
            <a:r>
              <a:rPr lang="ru-RU" sz="1800" dirty="0" smtClean="0"/>
              <a:t> , </a:t>
            </a:r>
            <a:r>
              <a:rPr lang="ru-RU" sz="1800" dirty="0" smtClean="0"/>
              <a:t>Даниэля, Неуйминым, </a:t>
            </a:r>
            <a:r>
              <a:rPr lang="ru-RU" sz="1800" b="1" dirty="0" err="1" smtClean="0"/>
              <a:t>Кроммелина</a:t>
            </a:r>
            <a:r>
              <a:rPr lang="ru-RU" sz="1800" dirty="0" smtClean="0"/>
              <a:t>».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вычеркнул из списка название одной из комет. 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48 байтов меньше, чем размер исходного предложения. Напишите в ответе вычеркнутое название кометы.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326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32 бита = 4 байта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Допустим, мы удалим слово из середины предложения. Что останется в предложении?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483768" y="915566"/>
            <a:ext cx="72008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283968" y="4155926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Запятая, пробел, запятая, пробел. Одну запятую и один пробел нужно удалить, т.е.  так же получилось  </a:t>
            </a:r>
            <a:r>
              <a:rPr lang="ru-RU" b="1" dirty="0" smtClean="0"/>
              <a:t>два лишних символа</a:t>
            </a:r>
            <a:endParaRPr lang="ru-RU" b="1" dirty="0"/>
          </a:p>
        </p:txBody>
      </p:sp>
      <p:cxnSp>
        <p:nvCxnSpPr>
          <p:cNvPr id="14" name="Прямая со стрелкой 13"/>
          <p:cNvCxnSpPr>
            <a:stCxn id="19" idx="0"/>
          </p:cNvCxnSpPr>
          <p:nvPr/>
        </p:nvCxnSpPr>
        <p:spPr>
          <a:xfrm flipV="1">
            <a:off x="3078261" y="1059582"/>
            <a:ext cx="125587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99792" y="1203598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запятая</a:t>
            </a:r>
            <a:endParaRPr lang="ru-RU" sz="1200" i="1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 flipH="1" flipV="1">
            <a:off x="3275856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419872" y="1203598"/>
            <a:ext cx="653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пробел</a:t>
            </a:r>
            <a:endParaRPr lang="ru-RU" sz="1200" i="1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1907704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475656" y="1203598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запятая</a:t>
            </a:r>
            <a:endParaRPr lang="ru-RU" sz="1200" i="1" dirty="0"/>
          </a:p>
        </p:txBody>
      </p:sp>
      <p:cxnSp>
        <p:nvCxnSpPr>
          <p:cNvPr id="17" name="Прямая со стрелкой 16"/>
          <p:cNvCxnSpPr>
            <a:stCxn id="18" idx="0"/>
          </p:cNvCxnSpPr>
          <p:nvPr/>
        </p:nvCxnSpPr>
        <p:spPr>
          <a:xfrm flipH="1" flipV="1">
            <a:off x="2411761" y="1059582"/>
            <a:ext cx="3869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123728" y="1203598"/>
            <a:ext cx="653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пробел</a:t>
            </a:r>
            <a:endParaRPr lang="ru-RU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9" grpId="0"/>
      <p:bldP spid="24" grpId="0"/>
      <p:bldP spid="16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№3. </a:t>
            </a:r>
            <a:r>
              <a:rPr lang="ru-RU" sz="1800" dirty="0" smtClean="0"/>
              <a:t>В одной из кодировок </a:t>
            </a:r>
            <a:r>
              <a:rPr lang="en-US" sz="1800" dirty="0" smtClean="0"/>
              <a:t>Unicode</a:t>
            </a:r>
            <a:r>
              <a:rPr lang="ru-RU" sz="1800" dirty="0" smtClean="0"/>
              <a:t> каждый символ кодируется </a:t>
            </a:r>
            <a:r>
              <a:rPr lang="en-US" sz="1800" dirty="0" smtClean="0"/>
              <a:t>32</a:t>
            </a:r>
            <a:r>
              <a:rPr lang="ru-RU" sz="1800" dirty="0" smtClean="0"/>
              <a:t> битами. Иван написал текст (в нем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«Кометы – Баса, Гейла, </a:t>
            </a:r>
            <a:r>
              <a:rPr lang="ru-RU" sz="1800" dirty="0" err="1" smtClean="0"/>
              <a:t>Вильда</a:t>
            </a:r>
            <a:r>
              <a:rPr lang="ru-RU" sz="1800" dirty="0" smtClean="0"/>
              <a:t>, Даниэля, Неуйминым, </a:t>
            </a:r>
            <a:r>
              <a:rPr lang="ru-RU" sz="1800" dirty="0" err="1" smtClean="0"/>
              <a:t>Кроммелина</a:t>
            </a:r>
            <a:r>
              <a:rPr lang="ru-RU" sz="1800" dirty="0" smtClean="0"/>
              <a:t>».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вычеркнул из списка название одной из комет. 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48 байтов меньше, чем размер исходного предложения. Напишите в ответе вычеркнутое название кометы.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326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32 бита = 4 байта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Допустим, мы удалим слово в конце предложения. Что останется в предложении?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508104" y="915566"/>
            <a:ext cx="129614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283968" y="4155926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Одна запятая и один пробел, т.е. </a:t>
            </a:r>
            <a:r>
              <a:rPr lang="ru-RU" dirty="0" smtClean="0"/>
              <a:t>снова </a:t>
            </a:r>
            <a:r>
              <a:rPr lang="ru-RU" b="1" dirty="0" smtClean="0"/>
              <a:t>два </a:t>
            </a:r>
            <a:r>
              <a:rPr lang="ru-RU" b="1" dirty="0" smtClean="0"/>
              <a:t>лишних символа</a:t>
            </a:r>
            <a:endParaRPr lang="ru-RU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99992" y="1203598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запятая</a:t>
            </a:r>
            <a:endParaRPr lang="ru-RU" sz="1200" i="1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 flipH="1" flipV="1">
            <a:off x="5508104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796136" y="1203598"/>
            <a:ext cx="653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пробел</a:t>
            </a:r>
            <a:endParaRPr lang="ru-RU" sz="1200" i="1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5004048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9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580112" cy="857250"/>
          </a:xfrm>
        </p:spPr>
        <p:txBody>
          <a:bodyPr>
            <a:normAutofit fontScale="90000"/>
          </a:bodyPr>
          <a:lstStyle/>
          <a:p>
            <a:r>
              <a:rPr lang="ru-RU" sz="4000" i="1" dirty="0" smtClean="0"/>
              <a:t>Справочная информация</a:t>
            </a:r>
            <a:endParaRPr lang="ru-RU" sz="40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771550"/>
            <a:ext cx="896448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I = k * I</a:t>
            </a:r>
          </a:p>
          <a:p>
            <a:endParaRPr lang="en-US" sz="800" dirty="0" smtClean="0"/>
          </a:p>
          <a:p>
            <a:r>
              <a:rPr lang="en-US" sz="3200" b="1" dirty="0" smtClean="0">
                <a:solidFill>
                  <a:srgbClr val="FF0000"/>
                </a:solidFill>
              </a:rPr>
              <a:t>I</a:t>
            </a:r>
            <a:r>
              <a:rPr lang="en-US" sz="2800" dirty="0" smtClean="0"/>
              <a:t> – </a:t>
            </a:r>
            <a:r>
              <a:rPr lang="ru-RU" sz="2800" dirty="0" smtClean="0"/>
              <a:t>информационный объем сообщения, статьи (выражается в битах, байтах, килобайтах)</a:t>
            </a:r>
            <a:endParaRPr lang="en-US" sz="2800" dirty="0" smtClean="0"/>
          </a:p>
          <a:p>
            <a:endParaRPr lang="en-US" sz="800" dirty="0" smtClean="0"/>
          </a:p>
          <a:p>
            <a:r>
              <a:rPr lang="en-US" sz="3200" b="1" dirty="0" smtClean="0">
                <a:solidFill>
                  <a:srgbClr val="FF0000"/>
                </a:solidFill>
              </a:rPr>
              <a:t>k</a:t>
            </a:r>
            <a:r>
              <a:rPr lang="en-US" sz="2800" dirty="0" smtClean="0"/>
              <a:t> – </a:t>
            </a:r>
            <a:r>
              <a:rPr lang="ru-RU" sz="2800" dirty="0" smtClean="0"/>
              <a:t>количество символов (определяется произведением количества страниц на количество строк на количество символов  в строке)</a:t>
            </a:r>
          </a:p>
          <a:p>
            <a:endParaRPr lang="ru-RU" sz="800" dirty="0" smtClean="0"/>
          </a:p>
          <a:p>
            <a:r>
              <a:rPr lang="en-US" sz="3200" b="1" dirty="0" err="1" smtClean="0">
                <a:solidFill>
                  <a:srgbClr val="FF0000"/>
                </a:solidFill>
              </a:rPr>
              <a:t>i</a:t>
            </a:r>
            <a:r>
              <a:rPr lang="en-US" sz="2800" dirty="0" smtClean="0"/>
              <a:t> – </a:t>
            </a:r>
            <a:r>
              <a:rPr lang="ru-RU" sz="2800" dirty="0" smtClean="0"/>
              <a:t>информационный вес символа (задан в битах или байтах)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 rot="1019157">
            <a:off x="5796137" y="483518"/>
            <a:ext cx="3347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Важно! В задания этого типа нужно понять сколько лишних символов удаляется (добавляется) в тексте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№3.</a:t>
            </a:r>
            <a:r>
              <a:rPr lang="ru-RU" sz="1800" dirty="0" smtClean="0"/>
              <a:t> </a:t>
            </a:r>
            <a:r>
              <a:rPr lang="ru-RU" sz="1800" dirty="0" smtClean="0"/>
              <a:t>В одной из кодировок </a:t>
            </a:r>
            <a:r>
              <a:rPr lang="en-US" sz="1800" dirty="0" smtClean="0"/>
              <a:t>Unicode</a:t>
            </a:r>
            <a:r>
              <a:rPr lang="ru-RU" sz="1800" dirty="0" smtClean="0"/>
              <a:t> каждый символ кодируется </a:t>
            </a:r>
            <a:r>
              <a:rPr lang="en-US" sz="1800" dirty="0" smtClean="0"/>
              <a:t>32</a:t>
            </a:r>
            <a:r>
              <a:rPr lang="ru-RU" sz="1800" dirty="0" smtClean="0"/>
              <a:t> битами. Иван написал текст (в нем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«Кометы – Баса, Гейла, </a:t>
            </a:r>
            <a:r>
              <a:rPr lang="ru-RU" sz="1800" dirty="0" err="1" smtClean="0"/>
              <a:t>Вильда</a:t>
            </a:r>
            <a:r>
              <a:rPr lang="ru-RU" sz="1800" dirty="0" smtClean="0"/>
              <a:t>, Даниэля, Неуйминым, </a:t>
            </a:r>
            <a:r>
              <a:rPr lang="ru-RU" sz="1800" dirty="0" err="1" smtClean="0"/>
              <a:t>Кроммелина</a:t>
            </a:r>
            <a:r>
              <a:rPr lang="ru-RU" sz="1800" dirty="0" smtClean="0"/>
              <a:t>».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вычеркнул из списка название одной из комет. 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48 байтов меньше, чем размер исходного предложения. Напишите в ответе вычеркнутое название кометы.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326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32 бита = 4 байта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Вывод: в подобных заданиях </a:t>
            </a:r>
            <a:r>
              <a:rPr lang="ru-RU" b="1" dirty="0" smtClean="0"/>
              <a:t>всегда</a:t>
            </a:r>
            <a:r>
              <a:rPr lang="ru-RU" dirty="0" smtClean="0"/>
              <a:t> удаляется </a:t>
            </a:r>
            <a:r>
              <a:rPr lang="ru-RU" b="1" dirty="0" smtClean="0">
                <a:solidFill>
                  <a:srgbClr val="C00000"/>
                </a:solidFill>
              </a:rPr>
              <a:t>2 лишних символа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№3.</a:t>
            </a:r>
            <a:r>
              <a:rPr lang="ru-RU" sz="1800" dirty="0" smtClean="0"/>
              <a:t> </a:t>
            </a:r>
            <a:r>
              <a:rPr lang="ru-RU" sz="1800" dirty="0" smtClean="0"/>
              <a:t>В одной из кодировок </a:t>
            </a:r>
            <a:r>
              <a:rPr lang="en-US" sz="1800" dirty="0" smtClean="0"/>
              <a:t>Unicode</a:t>
            </a:r>
            <a:r>
              <a:rPr lang="ru-RU" sz="1800" dirty="0" smtClean="0"/>
              <a:t> каждый символ кодируется </a:t>
            </a:r>
            <a:r>
              <a:rPr lang="en-US" sz="1800" dirty="0" smtClean="0"/>
              <a:t>32</a:t>
            </a:r>
            <a:r>
              <a:rPr lang="ru-RU" sz="1800" dirty="0" smtClean="0"/>
              <a:t> битами. Иван написал текст (в нем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«Кометы – Баса, Гейла, </a:t>
            </a:r>
            <a:r>
              <a:rPr lang="ru-RU" sz="1800" dirty="0" err="1" smtClean="0"/>
              <a:t>Вильда</a:t>
            </a:r>
            <a:r>
              <a:rPr lang="ru-RU" sz="1800" dirty="0" smtClean="0"/>
              <a:t>, Даниэля, Неуйминым, </a:t>
            </a:r>
            <a:r>
              <a:rPr lang="ru-RU" sz="1800" b="1" dirty="0" err="1" smtClean="0"/>
              <a:t>Кроммелина</a:t>
            </a:r>
            <a:r>
              <a:rPr lang="ru-RU" sz="1800" dirty="0" smtClean="0"/>
              <a:t>».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вычеркнул из списка название одной из комет. 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48 байтов меньше, чем размер исходного предложения. Напишите в ответе вычеркнутое название кометы.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326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32 бита = 4 байта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 лишних символа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393990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Сколько весит искомое слово?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691680" y="4299942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слово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555776" y="4299942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запятая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635896" y="4299942"/>
            <a:ext cx="900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пробел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339752" y="429994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+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19872" y="429994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+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6" name="Правая фигурная скобка 15"/>
          <p:cNvSpPr/>
          <p:nvPr/>
        </p:nvSpPr>
        <p:spPr>
          <a:xfrm rot="5400000">
            <a:off x="2998093" y="3281561"/>
            <a:ext cx="195486" cy="2808312"/>
          </a:xfrm>
          <a:prstGeom prst="rightBrace">
            <a:avLst>
              <a:gd name="adj1" fmla="val 15846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699792" y="47741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48 байт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15616" y="2139702"/>
            <a:ext cx="7128792" cy="2880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79512" y="2427734"/>
            <a:ext cx="864096" cy="2880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 rot="952483">
            <a:off x="6458793" y="3834506"/>
            <a:ext cx="2987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</a:rPr>
              <a:t>48 байт весит слово которое мы ищем + запятая + пробел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80112" y="4155926"/>
            <a:ext cx="2987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Как узнать вес слова?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60032" y="4443958"/>
            <a:ext cx="4067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</a:rPr>
              <a:t>Вес слова = общий вес – </a:t>
            </a:r>
            <a:r>
              <a:rPr lang="ru-RU" sz="1400" dirty="0" err="1" smtClean="0">
                <a:solidFill>
                  <a:srgbClr val="002060"/>
                </a:solidFill>
              </a:rPr>
              <a:t>вес</a:t>
            </a:r>
            <a:r>
              <a:rPr lang="ru-RU" sz="1400" dirty="0" smtClean="0">
                <a:solidFill>
                  <a:srgbClr val="002060"/>
                </a:solidFill>
              </a:rPr>
              <a:t> запятой – вес пробела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60032" y="4659982"/>
            <a:ext cx="4067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</a:rPr>
              <a:t>Вес слова = 48 – 4 – 4 = 40 байт</a:t>
            </a:r>
            <a:endParaRPr lang="ru-RU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 animBg="1"/>
      <p:bldP spid="19" grpId="0" animBg="1"/>
      <p:bldP spid="20" grpId="0"/>
      <p:bldP spid="21" grpId="0"/>
      <p:bldP spid="22" grpId="0"/>
      <p:bldP spid="2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№3.</a:t>
            </a:r>
            <a:r>
              <a:rPr lang="ru-RU" sz="1800" dirty="0" smtClean="0"/>
              <a:t> </a:t>
            </a:r>
            <a:r>
              <a:rPr lang="ru-RU" sz="1800" dirty="0" smtClean="0"/>
              <a:t>В одной из кодировок </a:t>
            </a:r>
            <a:r>
              <a:rPr lang="en-US" sz="1800" dirty="0" smtClean="0"/>
              <a:t>Unicode</a:t>
            </a:r>
            <a:r>
              <a:rPr lang="ru-RU" sz="1800" dirty="0" smtClean="0"/>
              <a:t> каждый символ кодируется </a:t>
            </a:r>
            <a:r>
              <a:rPr lang="en-US" sz="1800" dirty="0" smtClean="0"/>
              <a:t>32</a:t>
            </a:r>
            <a:r>
              <a:rPr lang="ru-RU" sz="1800" dirty="0" smtClean="0"/>
              <a:t> битами. Иван написал текст (в нем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«Кометы – Баса, Гейла, </a:t>
            </a:r>
            <a:r>
              <a:rPr lang="ru-RU" sz="1800" dirty="0" err="1" smtClean="0"/>
              <a:t>Вильда</a:t>
            </a:r>
            <a:r>
              <a:rPr lang="ru-RU" sz="1800" dirty="0" smtClean="0"/>
              <a:t>, Даниэля, Неуйминым, </a:t>
            </a:r>
            <a:r>
              <a:rPr lang="ru-RU" sz="1800" dirty="0" err="1" smtClean="0"/>
              <a:t>Кроммелина</a:t>
            </a:r>
            <a:r>
              <a:rPr lang="ru-RU" sz="1800" dirty="0" smtClean="0"/>
              <a:t>».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вычеркнул из списка название одной из комет. 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48 байтов меньше, чем размер исходного предложения. Напишите в ответе вычеркнутое название кометы.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326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32 бита = 4 байта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 лишних символа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393990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Сколько весит искомое слово?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283968" y="393990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40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1520" y="429994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Сколько букв в слове?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4283968" y="429994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Вес слова 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  <a:r>
              <a:rPr lang="ru-RU" dirty="0" smtClean="0">
                <a:solidFill>
                  <a:srgbClr val="002060"/>
                </a:solidFill>
              </a:rPr>
              <a:t> вес символа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8" name="Выгнутая вправо стрелка 27"/>
          <p:cNvSpPr/>
          <p:nvPr/>
        </p:nvSpPr>
        <p:spPr>
          <a:xfrm rot="11834080" flipH="1">
            <a:off x="6909705" y="3430747"/>
            <a:ext cx="648072" cy="1296144"/>
          </a:xfrm>
          <a:prstGeom prst="curvedLeftArrow">
            <a:avLst>
              <a:gd name="adj1" fmla="val 14586"/>
              <a:gd name="adj2" fmla="val 67672"/>
              <a:gd name="adj3" fmla="val 284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5436096" y="4587974"/>
            <a:ext cx="1296144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355976" y="4587974"/>
            <a:ext cx="100811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Выгнутая вправо стрелка 32"/>
          <p:cNvSpPr/>
          <p:nvPr/>
        </p:nvSpPr>
        <p:spPr>
          <a:xfrm rot="9765920">
            <a:off x="3595216" y="3978099"/>
            <a:ext cx="657423" cy="797171"/>
          </a:xfrm>
          <a:prstGeom prst="curvedLeftArrow">
            <a:avLst>
              <a:gd name="adj1" fmla="val 14586"/>
              <a:gd name="adj2" fmla="val 67672"/>
              <a:gd name="adj3" fmla="val 284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660232" y="3219822"/>
            <a:ext cx="792088" cy="36004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355976" y="3939902"/>
            <a:ext cx="792088" cy="36004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6804248" y="429994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623720" y="429994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= 40 : 4 = 10 (букв)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8" grpId="0" animBg="1"/>
      <p:bldP spid="28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/>
      <p:bldP spid="37" grpId="0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№3.</a:t>
            </a:r>
            <a:r>
              <a:rPr lang="ru-RU" sz="1800" dirty="0" smtClean="0"/>
              <a:t> В одной из кодировок </a:t>
            </a:r>
            <a:r>
              <a:rPr lang="en-US" sz="1800" dirty="0" smtClean="0"/>
              <a:t>Unicode</a:t>
            </a:r>
            <a:r>
              <a:rPr lang="ru-RU" sz="1800" dirty="0" smtClean="0"/>
              <a:t> каждый символ кодируется </a:t>
            </a:r>
            <a:r>
              <a:rPr lang="en-US" sz="1800" dirty="0" smtClean="0"/>
              <a:t>32</a:t>
            </a:r>
            <a:r>
              <a:rPr lang="ru-RU" sz="1800" dirty="0" smtClean="0"/>
              <a:t> битами. Иван написал текст (в нем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«Кометы – Баса, Гейла, </a:t>
            </a:r>
            <a:r>
              <a:rPr lang="ru-RU" sz="1800" dirty="0" err="1" smtClean="0"/>
              <a:t>Вильда</a:t>
            </a:r>
            <a:r>
              <a:rPr lang="ru-RU" sz="1800" dirty="0" smtClean="0"/>
              <a:t>, Даниэля, Неуйминым, </a:t>
            </a:r>
            <a:r>
              <a:rPr lang="ru-RU" sz="1800" dirty="0" err="1" smtClean="0"/>
              <a:t>Кроммелина</a:t>
            </a:r>
            <a:r>
              <a:rPr lang="ru-RU" sz="1800" dirty="0" smtClean="0"/>
              <a:t>».</a:t>
            </a: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</a:t>
            </a:r>
            <a:r>
              <a:rPr lang="ru-RU" sz="1800" dirty="0" smtClean="0"/>
              <a:t>вычеркнул из списка название одной из </a:t>
            </a:r>
            <a:r>
              <a:rPr lang="ru-RU" sz="1800" dirty="0" smtClean="0"/>
              <a:t>комет. </a:t>
            </a:r>
            <a:r>
              <a:rPr lang="ru-RU" sz="1800" dirty="0" smtClean="0"/>
              <a:t>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</a:t>
            </a:r>
            <a:r>
              <a:rPr lang="ru-RU" sz="1800" dirty="0" smtClean="0"/>
              <a:t>48 </a:t>
            </a:r>
            <a:r>
              <a:rPr lang="ru-RU" sz="1800" dirty="0" smtClean="0"/>
              <a:t>байтов меньше, чем размер исходного предложения. Напишите в ответе вычеркнутое название </a:t>
            </a:r>
            <a:r>
              <a:rPr lang="ru-RU" sz="1800" dirty="0" smtClean="0"/>
              <a:t>кометы.</a:t>
            </a: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326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32 бита = 4 байта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 лишних символа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393990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Сколько весит искомое слово?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283968" y="393990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40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1520" y="429994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Сколько букв в слове?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6516216" y="465998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Ответ: </a:t>
            </a:r>
            <a:r>
              <a:rPr lang="ru-RU" dirty="0" err="1" smtClean="0">
                <a:solidFill>
                  <a:srgbClr val="002060"/>
                </a:solidFill>
              </a:rPr>
              <a:t>Кроммелина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83968" y="429994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10 букв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4659982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5. Найти слово из полученного кол-ва букв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2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b="1" dirty="0" smtClean="0"/>
              <a:t>№4.</a:t>
            </a:r>
            <a:r>
              <a:rPr lang="ru-RU" sz="1200" dirty="0" smtClean="0"/>
              <a:t> В одной из кодировок </a:t>
            </a:r>
            <a:r>
              <a:rPr lang="ru-RU" sz="1200" dirty="0" err="1" smtClean="0"/>
              <a:t>Unicode</a:t>
            </a:r>
            <a:r>
              <a:rPr lang="ru-RU" sz="1200" dirty="0" smtClean="0"/>
              <a:t> каждый символ кодируется 8 битами.</a:t>
            </a:r>
          </a:p>
          <a:p>
            <a:pPr marL="0" indent="0">
              <a:buNone/>
            </a:pPr>
            <a:r>
              <a:rPr lang="ru-RU" sz="1200" dirty="0" smtClean="0"/>
              <a:t>Иван хотел написать текст (в нём нет лишних пробелов):</a:t>
            </a:r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1400" dirty="0" smtClean="0"/>
              <a:t>«Мой первый друг, мой друг бесценный!</a:t>
            </a:r>
          </a:p>
          <a:p>
            <a:pPr marL="0" indent="0">
              <a:buNone/>
            </a:pPr>
            <a:r>
              <a:rPr lang="ru-RU" sz="1400" dirty="0" smtClean="0"/>
              <a:t>И я судьбу благословил,</a:t>
            </a:r>
          </a:p>
          <a:p>
            <a:pPr marL="0" indent="0">
              <a:buNone/>
            </a:pPr>
            <a:r>
              <a:rPr lang="ru-RU" sz="1400" dirty="0" smtClean="0"/>
              <a:t>Когда мой двор уединенный,</a:t>
            </a:r>
          </a:p>
          <a:p>
            <a:pPr marL="0" indent="0">
              <a:buNone/>
            </a:pPr>
            <a:r>
              <a:rPr lang="ru-RU" sz="1400" dirty="0" smtClean="0"/>
              <a:t>Печальным снегом занесенный,</a:t>
            </a:r>
          </a:p>
          <a:p>
            <a:pPr marL="0" indent="0">
              <a:buNone/>
            </a:pPr>
            <a:r>
              <a:rPr lang="ru-RU" sz="1400" dirty="0" smtClean="0"/>
              <a:t>Твой колокольчик огласил.»</a:t>
            </a:r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1200" dirty="0" smtClean="0"/>
              <a:t>Одно из слов ученик написал два раза подряд, поставив между одинаковыми словами один пробел. При этом размер написанного предложения в данной кодировке оказался на 6 байт больше, чем размер нужного предложения. Напишите в ответе лишнее слово.</a:t>
            </a:r>
          </a:p>
          <a:p>
            <a:pPr>
              <a:buNone/>
            </a:pPr>
            <a:endParaRPr lang="ru-RU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2926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8 бит = 1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83768" y="195486"/>
            <a:ext cx="2520280" cy="2880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14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добавили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Только один лишний пробел!</a:t>
            </a:r>
            <a:endParaRPr lang="ru-RU" b="1" dirty="0">
              <a:solidFill>
                <a:srgbClr val="002060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3275856" y="2571750"/>
            <a:ext cx="352839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b="1" dirty="0" smtClean="0"/>
              <a:t>№4.</a:t>
            </a:r>
            <a:r>
              <a:rPr lang="ru-RU" sz="1200" dirty="0" smtClean="0"/>
              <a:t> В одной из кодировок </a:t>
            </a:r>
            <a:r>
              <a:rPr lang="ru-RU" sz="1200" dirty="0" err="1" smtClean="0"/>
              <a:t>Unicode</a:t>
            </a:r>
            <a:r>
              <a:rPr lang="ru-RU" sz="1200" dirty="0" smtClean="0"/>
              <a:t> каждый символ кодируется 8 битами.</a:t>
            </a:r>
          </a:p>
          <a:p>
            <a:pPr marL="0" indent="0">
              <a:buNone/>
            </a:pPr>
            <a:r>
              <a:rPr lang="ru-RU" sz="1200" dirty="0" smtClean="0"/>
              <a:t>Иван хотел написать текст (в нём нет лишних пробелов):</a:t>
            </a:r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1400" dirty="0" smtClean="0"/>
              <a:t>«Мой первый друг, мой друг бесценный!</a:t>
            </a:r>
          </a:p>
          <a:p>
            <a:pPr marL="0" indent="0">
              <a:buNone/>
            </a:pPr>
            <a:r>
              <a:rPr lang="ru-RU" sz="1400" dirty="0" smtClean="0"/>
              <a:t>И я судьбу благословил,</a:t>
            </a:r>
          </a:p>
          <a:p>
            <a:pPr marL="0" indent="0">
              <a:buNone/>
            </a:pPr>
            <a:r>
              <a:rPr lang="ru-RU" sz="1400" dirty="0" smtClean="0"/>
              <a:t>Когда мой двор уединенный,</a:t>
            </a:r>
          </a:p>
          <a:p>
            <a:pPr marL="0" indent="0">
              <a:buNone/>
            </a:pPr>
            <a:r>
              <a:rPr lang="ru-RU" sz="1400" dirty="0" smtClean="0"/>
              <a:t>Печальным снегом занесенный,</a:t>
            </a:r>
          </a:p>
          <a:p>
            <a:pPr marL="0" indent="0">
              <a:buNone/>
            </a:pPr>
            <a:r>
              <a:rPr lang="ru-RU" sz="1400" dirty="0" smtClean="0"/>
              <a:t>Твой колокольчик огласил.»</a:t>
            </a:r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1200" dirty="0" smtClean="0"/>
              <a:t>Одно из слов ученик написал два раза подряд, поставив между одинаковыми словами один пробел. При этом размер написанного предложения в данной кодировке оказался на 6 байт больше, чем размер нужного предложения. Напишите в ответе лишнее слово.</a:t>
            </a:r>
          </a:p>
          <a:p>
            <a:pPr>
              <a:buNone/>
            </a:pPr>
            <a:endParaRPr lang="ru-RU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2926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8 бит = 1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14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добавили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Вывод: в подобных заданиях </a:t>
            </a:r>
            <a:r>
              <a:rPr lang="ru-RU" b="1" dirty="0" smtClean="0"/>
              <a:t>всегда</a:t>
            </a:r>
            <a:r>
              <a:rPr lang="ru-RU" dirty="0" smtClean="0"/>
              <a:t> добавляется </a:t>
            </a:r>
            <a:r>
              <a:rPr lang="ru-RU" b="1" dirty="0" smtClean="0">
                <a:solidFill>
                  <a:srgbClr val="C00000"/>
                </a:solidFill>
              </a:rPr>
              <a:t>1 лишний символ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b="1" dirty="0" smtClean="0"/>
              <a:t>№4.</a:t>
            </a:r>
            <a:r>
              <a:rPr lang="ru-RU" sz="1200" dirty="0" smtClean="0"/>
              <a:t> В одной из кодировок </a:t>
            </a:r>
            <a:r>
              <a:rPr lang="ru-RU" sz="1200" dirty="0" err="1" smtClean="0"/>
              <a:t>Unicode</a:t>
            </a:r>
            <a:r>
              <a:rPr lang="ru-RU" sz="1200" dirty="0" smtClean="0"/>
              <a:t> каждый символ кодируется 8 битами.</a:t>
            </a:r>
          </a:p>
          <a:p>
            <a:pPr marL="0" indent="0">
              <a:buNone/>
            </a:pPr>
            <a:r>
              <a:rPr lang="ru-RU" sz="1200" dirty="0" smtClean="0"/>
              <a:t>Иван хотел написать текст (в нём нет лишних пробелов):</a:t>
            </a:r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1400" dirty="0" smtClean="0"/>
              <a:t>«Мой первый друг, мой друг бесценный!</a:t>
            </a:r>
          </a:p>
          <a:p>
            <a:pPr marL="0" indent="0">
              <a:buNone/>
            </a:pPr>
            <a:r>
              <a:rPr lang="ru-RU" sz="1400" dirty="0" smtClean="0"/>
              <a:t>И я судьбу благословил,</a:t>
            </a:r>
          </a:p>
          <a:p>
            <a:pPr marL="0" indent="0">
              <a:buNone/>
            </a:pPr>
            <a:r>
              <a:rPr lang="ru-RU" sz="1400" dirty="0" smtClean="0"/>
              <a:t>Когда мой двор уединенный,</a:t>
            </a:r>
          </a:p>
          <a:p>
            <a:pPr marL="0" indent="0">
              <a:buNone/>
            </a:pPr>
            <a:r>
              <a:rPr lang="ru-RU" sz="1400" dirty="0" smtClean="0"/>
              <a:t>Печальным снегом занесенный,</a:t>
            </a:r>
          </a:p>
          <a:p>
            <a:pPr marL="0" indent="0">
              <a:buNone/>
            </a:pPr>
            <a:r>
              <a:rPr lang="ru-RU" sz="1400" dirty="0" smtClean="0"/>
              <a:t>Твой колокольчик огласил.»</a:t>
            </a:r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1200" dirty="0" smtClean="0"/>
              <a:t>Одно из слов ученик написал два раза подряд, поставив между одинаковыми словами один пробел. При этом размер написанного предложения в данной кодировке оказался на 6 байт больше, чем размер нужного предложения. Напишите в ответе лишнее слово.</a:t>
            </a:r>
          </a:p>
          <a:p>
            <a:pPr>
              <a:buNone/>
            </a:pPr>
            <a:endParaRPr lang="ru-RU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2961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8 бит = 1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14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добавили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 лишний символ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393990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Сколько весит искомое слово?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691680" y="4299942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слово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555776" y="4299942"/>
            <a:ext cx="900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пробел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339752" y="429994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+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6" name="Правая фигурная скобка 15"/>
          <p:cNvSpPr/>
          <p:nvPr/>
        </p:nvSpPr>
        <p:spPr>
          <a:xfrm rot="5400000">
            <a:off x="2447764" y="3831890"/>
            <a:ext cx="144016" cy="1656184"/>
          </a:xfrm>
          <a:prstGeom prst="rightBrace">
            <a:avLst>
              <a:gd name="adj1" fmla="val 15846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123728" y="4774168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6 байт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452320" y="2355726"/>
            <a:ext cx="1440160" cy="2880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79512" y="2571750"/>
            <a:ext cx="4104456" cy="2880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 rot="952483">
            <a:off x="6458793" y="3834506"/>
            <a:ext cx="2987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</a:rPr>
              <a:t>6 байт весит слово которое мы ищем + пробел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80112" y="4155926"/>
            <a:ext cx="2987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Как узнать вес слова?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60032" y="4443958"/>
            <a:ext cx="4067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</a:rPr>
              <a:t>Вес слова = общий вес –</a:t>
            </a:r>
            <a:r>
              <a:rPr lang="ru-RU" sz="1400" dirty="0" err="1" smtClean="0">
                <a:solidFill>
                  <a:srgbClr val="002060"/>
                </a:solidFill>
              </a:rPr>
              <a:t>вес</a:t>
            </a:r>
            <a:r>
              <a:rPr lang="ru-RU" sz="1400" dirty="0" smtClean="0">
                <a:solidFill>
                  <a:srgbClr val="002060"/>
                </a:solidFill>
              </a:rPr>
              <a:t> пробела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60032" y="4659982"/>
            <a:ext cx="4067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</a:rPr>
              <a:t>Вес слова = 6  – 1 = 5 байт</a:t>
            </a:r>
            <a:endParaRPr lang="ru-RU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  <p:bldP spid="16" grpId="0" animBg="1"/>
      <p:bldP spid="17" grpId="0"/>
      <p:bldP spid="18" grpId="0" animBg="1"/>
      <p:bldP spid="19" grpId="0" animBg="1"/>
      <p:bldP spid="20" grpId="0"/>
      <p:bldP spid="21" grpId="0"/>
      <p:bldP spid="22" grpId="0"/>
      <p:bldP spid="2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b="1" dirty="0" smtClean="0"/>
              <a:t>№4.</a:t>
            </a:r>
            <a:r>
              <a:rPr lang="ru-RU" sz="1200" dirty="0" smtClean="0"/>
              <a:t> В одной из кодировок </a:t>
            </a:r>
            <a:r>
              <a:rPr lang="ru-RU" sz="1200" dirty="0" err="1" smtClean="0"/>
              <a:t>Unicode</a:t>
            </a:r>
            <a:r>
              <a:rPr lang="ru-RU" sz="1200" dirty="0" smtClean="0"/>
              <a:t> каждый символ кодируется 8 битами.</a:t>
            </a:r>
          </a:p>
          <a:p>
            <a:pPr marL="0" indent="0">
              <a:buNone/>
            </a:pPr>
            <a:r>
              <a:rPr lang="ru-RU" sz="1200" dirty="0" smtClean="0"/>
              <a:t>Иван хотел написать текст (в нём нет лишних пробелов):</a:t>
            </a:r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1400" dirty="0" smtClean="0"/>
              <a:t>«Мой первый друг, мой друг бесценный!</a:t>
            </a:r>
          </a:p>
          <a:p>
            <a:pPr marL="0" indent="0">
              <a:buNone/>
            </a:pPr>
            <a:r>
              <a:rPr lang="ru-RU" sz="1400" dirty="0" smtClean="0"/>
              <a:t>И я судьбу благословил,</a:t>
            </a:r>
          </a:p>
          <a:p>
            <a:pPr marL="0" indent="0">
              <a:buNone/>
            </a:pPr>
            <a:r>
              <a:rPr lang="ru-RU" sz="1400" dirty="0" smtClean="0"/>
              <a:t>Когда мой двор уединенный,</a:t>
            </a:r>
          </a:p>
          <a:p>
            <a:pPr marL="0" indent="0">
              <a:buNone/>
            </a:pPr>
            <a:r>
              <a:rPr lang="ru-RU" sz="1400" dirty="0" smtClean="0"/>
              <a:t>Печальным снегом занесенный,</a:t>
            </a:r>
          </a:p>
          <a:p>
            <a:pPr marL="0" indent="0">
              <a:buNone/>
            </a:pPr>
            <a:r>
              <a:rPr lang="ru-RU" sz="1400" dirty="0" smtClean="0"/>
              <a:t>Твой колокольчик огласил.»</a:t>
            </a:r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1200" dirty="0" smtClean="0"/>
              <a:t>Одно из слов ученик написал два раза подряд, поставив между одинаковыми словами один пробел. При этом размер написанного предложения в данной кодировке оказался на 6 байт больше, чем размер нужного предложения. Напишите в ответе лишнее слово.</a:t>
            </a:r>
          </a:p>
          <a:p>
            <a:pPr>
              <a:buNone/>
            </a:pPr>
            <a:endParaRPr lang="ru-RU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2961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8 бит = 1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14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добавили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 лишний символ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393990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Сколько весит искомое слово?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283968" y="393990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5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1520" y="429994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Сколько букв в слове?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4283968" y="429994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Вес слова 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  <a:r>
              <a:rPr lang="ru-RU" dirty="0" smtClean="0">
                <a:solidFill>
                  <a:srgbClr val="002060"/>
                </a:solidFill>
              </a:rPr>
              <a:t> вес символа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8" name="Выгнутая вправо стрелка 27"/>
          <p:cNvSpPr/>
          <p:nvPr/>
        </p:nvSpPr>
        <p:spPr>
          <a:xfrm rot="11834080" flipH="1">
            <a:off x="6909705" y="3358738"/>
            <a:ext cx="648072" cy="1296144"/>
          </a:xfrm>
          <a:prstGeom prst="curvedLeftArrow">
            <a:avLst>
              <a:gd name="adj1" fmla="val 14586"/>
              <a:gd name="adj2" fmla="val 67672"/>
              <a:gd name="adj3" fmla="val 284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5436096" y="4587974"/>
            <a:ext cx="1296144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355976" y="4587974"/>
            <a:ext cx="100811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Выгнутая вправо стрелка 32"/>
          <p:cNvSpPr/>
          <p:nvPr/>
        </p:nvSpPr>
        <p:spPr>
          <a:xfrm rot="9765920">
            <a:off x="3595216" y="3978099"/>
            <a:ext cx="657423" cy="797171"/>
          </a:xfrm>
          <a:prstGeom prst="curvedLeftArrow">
            <a:avLst>
              <a:gd name="adj1" fmla="val 14586"/>
              <a:gd name="adj2" fmla="val 67672"/>
              <a:gd name="adj3" fmla="val 284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444208" y="3219822"/>
            <a:ext cx="648072" cy="36004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355976" y="3939902"/>
            <a:ext cx="648072" cy="36004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6804248" y="429994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623720" y="429994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= 5 : 1 = 5 (букв)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8" grpId="0" animBg="1"/>
      <p:bldP spid="28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/>
      <p:bldP spid="37" grpId="0" build="allAtOnce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b="1" dirty="0" smtClean="0"/>
              <a:t>№4.</a:t>
            </a:r>
            <a:r>
              <a:rPr lang="ru-RU" sz="1200" dirty="0" smtClean="0"/>
              <a:t> </a:t>
            </a:r>
            <a:r>
              <a:rPr lang="ru-RU" sz="1200" dirty="0" smtClean="0"/>
              <a:t>В одной из кодировок </a:t>
            </a:r>
            <a:r>
              <a:rPr lang="ru-RU" sz="1200" dirty="0" err="1" smtClean="0"/>
              <a:t>Unicode</a:t>
            </a:r>
            <a:r>
              <a:rPr lang="ru-RU" sz="1200" dirty="0" smtClean="0"/>
              <a:t> каждый символ кодируется </a:t>
            </a:r>
            <a:r>
              <a:rPr lang="ru-RU" sz="1200" dirty="0" smtClean="0"/>
              <a:t>8 </a:t>
            </a:r>
            <a:r>
              <a:rPr lang="ru-RU" sz="1200" dirty="0" smtClean="0"/>
              <a:t>битами.</a:t>
            </a:r>
          </a:p>
          <a:p>
            <a:pPr marL="0" indent="0">
              <a:buNone/>
            </a:pPr>
            <a:r>
              <a:rPr lang="ru-RU" sz="1200" dirty="0" smtClean="0"/>
              <a:t>Иван хотел написать текст (в нём нет лишних пробелов</a:t>
            </a:r>
            <a:r>
              <a:rPr lang="ru-RU" sz="1200" dirty="0" smtClean="0"/>
              <a:t>):</a:t>
            </a:r>
            <a:endParaRPr lang="ru-RU" sz="1200" dirty="0" smtClean="0"/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1400" dirty="0" smtClean="0"/>
              <a:t>«Мой первый друг, мой друг бесценный!</a:t>
            </a:r>
          </a:p>
          <a:p>
            <a:pPr marL="0" indent="0">
              <a:buNone/>
            </a:pPr>
            <a:r>
              <a:rPr lang="ru-RU" sz="1400" dirty="0" smtClean="0"/>
              <a:t>И я судьбу благословил,</a:t>
            </a:r>
          </a:p>
          <a:p>
            <a:pPr marL="0" indent="0">
              <a:buNone/>
            </a:pPr>
            <a:r>
              <a:rPr lang="ru-RU" sz="1400" dirty="0" smtClean="0"/>
              <a:t>Когда мой двор уединенный,</a:t>
            </a:r>
          </a:p>
          <a:p>
            <a:pPr marL="0" indent="0">
              <a:buNone/>
            </a:pPr>
            <a:r>
              <a:rPr lang="ru-RU" sz="1400" dirty="0" smtClean="0"/>
              <a:t>Печальным снегом занесенный,</a:t>
            </a:r>
          </a:p>
          <a:p>
            <a:pPr marL="0" indent="0">
              <a:buNone/>
            </a:pPr>
            <a:r>
              <a:rPr lang="ru-RU" sz="1400" dirty="0" smtClean="0"/>
              <a:t>Твой колокольчик огласил.»</a:t>
            </a:r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1200" dirty="0" smtClean="0"/>
              <a:t>Одно из слов ученик написал два раза подряд, поставив между одинаковыми словами один пробел. При этом размер написанного предложения в данной кодировке оказался на </a:t>
            </a:r>
            <a:r>
              <a:rPr lang="ru-RU" sz="1200" dirty="0" smtClean="0"/>
              <a:t>6 </a:t>
            </a:r>
            <a:r>
              <a:rPr lang="ru-RU" sz="1200" dirty="0" smtClean="0"/>
              <a:t>байт больше, чем размер нужного предложения. Напишите в ответе лишнее слово.</a:t>
            </a:r>
          </a:p>
          <a:p>
            <a:pPr>
              <a:buNone/>
            </a:pPr>
            <a:endParaRPr lang="ru-RU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2961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8 бит = 1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14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добавили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 лишний символ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393990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Сколько весит искомое слово?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283968" y="393990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5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1520" y="429994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Сколько букв в слове?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6516216" y="465998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Ответ: когда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83968" y="429994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5 букв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4659982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5. Найти слово из полученного кол-ва букв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2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508104" cy="857250"/>
          </a:xfrm>
        </p:spPr>
        <p:txBody>
          <a:bodyPr>
            <a:normAutofit/>
          </a:bodyPr>
          <a:lstStyle/>
          <a:p>
            <a:pPr algn="l"/>
            <a:r>
              <a:rPr lang="ru-RU" sz="3600" i="1" dirty="0" smtClean="0"/>
              <a:t>Задания для закрепления</a:t>
            </a:r>
            <a:endParaRPr lang="ru-RU" sz="36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43558"/>
            <a:ext cx="8229600" cy="339447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1800" b="1" dirty="0" smtClean="0"/>
              <a:t>№1.</a:t>
            </a:r>
            <a:r>
              <a:rPr lang="ru-RU" sz="1800" dirty="0" smtClean="0"/>
              <a:t> </a:t>
            </a:r>
            <a:r>
              <a:rPr lang="ru-RU" sz="1800" dirty="0" smtClean="0"/>
              <a:t>В одной из кодировок </a:t>
            </a:r>
            <a:r>
              <a:rPr lang="en-US" sz="1800" dirty="0" smtClean="0"/>
              <a:t>Unicode</a:t>
            </a:r>
            <a:r>
              <a:rPr lang="ru-RU" sz="1800" dirty="0" smtClean="0"/>
              <a:t> каждый символ кодируется </a:t>
            </a:r>
            <a:r>
              <a:rPr lang="ru-RU" sz="1800" dirty="0" smtClean="0"/>
              <a:t>8 </a:t>
            </a:r>
            <a:r>
              <a:rPr lang="ru-RU" sz="1800" dirty="0" smtClean="0"/>
              <a:t>битами. Иван написал текст (в нем нет лишних пробелов):</a:t>
            </a:r>
          </a:p>
          <a:p>
            <a:pPr marL="0" indent="0">
              <a:lnSpc>
                <a:spcPct val="120000"/>
              </a:lnSpc>
              <a:buNone/>
            </a:pPr>
            <a:endParaRPr lang="ru-RU" sz="8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1800" dirty="0" smtClean="0"/>
              <a:t>«Великие композиторы: Глинка, Бородин, Глазунов, Прокофьев, Чайковский, Стравинский».</a:t>
            </a:r>
            <a:endParaRPr lang="ru-RU" sz="1800" dirty="0" smtClean="0"/>
          </a:p>
          <a:p>
            <a:pPr marL="0" indent="0">
              <a:lnSpc>
                <a:spcPct val="120000"/>
              </a:lnSpc>
              <a:buNone/>
            </a:pPr>
            <a:endParaRPr lang="ru-RU" sz="8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1800" dirty="0" smtClean="0"/>
              <a:t>Ученик вычеркнул из списка </a:t>
            </a:r>
            <a:r>
              <a:rPr lang="ru-RU" sz="1800" dirty="0" smtClean="0"/>
              <a:t>фамилию одного </a:t>
            </a:r>
            <a:r>
              <a:rPr lang="ru-RU" sz="1800" dirty="0" smtClean="0"/>
              <a:t>из </a:t>
            </a:r>
            <a:r>
              <a:rPr lang="ru-RU" sz="1800" dirty="0" smtClean="0"/>
              <a:t>композиторов. </a:t>
            </a:r>
            <a:r>
              <a:rPr lang="ru-RU" sz="1800" dirty="0" smtClean="0"/>
              <a:t>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1800" dirty="0" smtClean="0"/>
              <a:t>При этом размер нового предложения в данной кодировке оказался на </a:t>
            </a:r>
            <a:r>
              <a:rPr lang="ru-RU" sz="1800" dirty="0" smtClean="0"/>
              <a:t>11 </a:t>
            </a:r>
            <a:r>
              <a:rPr lang="ru-RU" sz="1800" dirty="0" smtClean="0"/>
              <a:t>байтов меньше, чем размер исходного предложения. Напишите в ответе </a:t>
            </a:r>
            <a:r>
              <a:rPr lang="ru-RU" sz="1800" dirty="0" smtClean="0"/>
              <a:t>вычеркнутую фамилию композитора.</a:t>
            </a:r>
            <a:endParaRPr lang="ru-RU" sz="1800" dirty="0" smtClean="0"/>
          </a:p>
          <a:p>
            <a:pPr>
              <a:lnSpc>
                <a:spcPct val="120000"/>
              </a:lnSpc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7020272" y="4587974"/>
            <a:ext cx="1989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Ответ: Прокофьев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№1. </a:t>
            </a:r>
            <a:r>
              <a:rPr lang="ru-RU" sz="1800" dirty="0" smtClean="0"/>
              <a:t>В </a:t>
            </a:r>
            <a:r>
              <a:rPr lang="ru-RU" sz="1800" dirty="0" smtClean="0"/>
              <a:t>кодировке </a:t>
            </a:r>
            <a:r>
              <a:rPr lang="ru-RU" sz="1800" dirty="0" smtClean="0"/>
              <a:t>КОИ-8 </a:t>
            </a:r>
            <a:r>
              <a:rPr lang="ru-RU" sz="1800" dirty="0" smtClean="0"/>
              <a:t>каждый символ кодируется 8 битами. </a:t>
            </a:r>
            <a:r>
              <a:rPr lang="ru-RU" sz="1800" dirty="0" smtClean="0"/>
              <a:t>Иван </a:t>
            </a:r>
            <a:r>
              <a:rPr lang="ru-RU" sz="1800" dirty="0" smtClean="0"/>
              <a:t>написал текст </a:t>
            </a:r>
            <a:r>
              <a:rPr lang="ru-RU" sz="1800" dirty="0" smtClean="0"/>
              <a:t>(</a:t>
            </a:r>
            <a:r>
              <a:rPr lang="ru-RU" sz="1800" dirty="0" smtClean="0"/>
              <a:t>в нем нет лишних </a:t>
            </a:r>
            <a:r>
              <a:rPr lang="ru-RU" sz="1800" dirty="0" smtClean="0"/>
              <a:t>пробелов):</a:t>
            </a:r>
          </a:p>
          <a:p>
            <a:pPr marL="0" indent="0">
              <a:buNone/>
            </a:pPr>
            <a:r>
              <a:rPr lang="ru-RU" sz="1800" dirty="0" smtClean="0"/>
              <a:t>«</a:t>
            </a:r>
            <a:r>
              <a:rPr lang="ru-RU" sz="1800" dirty="0" err="1" smtClean="0"/>
              <a:t>Коштантау</a:t>
            </a:r>
            <a:r>
              <a:rPr lang="ru-RU" sz="1800" dirty="0" smtClean="0"/>
              <a:t>, </a:t>
            </a:r>
            <a:r>
              <a:rPr lang="ru-RU" sz="1800" dirty="0" err="1" smtClean="0"/>
              <a:t>Мкинвари</a:t>
            </a:r>
            <a:r>
              <a:rPr lang="ru-RU" sz="1800" dirty="0" smtClean="0"/>
              <a:t>, Эльбрус, </a:t>
            </a:r>
            <a:r>
              <a:rPr lang="ru-RU" sz="1800" dirty="0" err="1" smtClean="0"/>
              <a:t>Дыхтау</a:t>
            </a:r>
            <a:r>
              <a:rPr lang="ru-RU" sz="1800" dirty="0" smtClean="0"/>
              <a:t>, </a:t>
            </a:r>
            <a:r>
              <a:rPr lang="ru-RU" sz="1800" dirty="0" err="1" smtClean="0"/>
              <a:t>Шхара</a:t>
            </a:r>
            <a:r>
              <a:rPr lang="ru-RU" sz="1800" dirty="0" smtClean="0"/>
              <a:t>  — </a:t>
            </a:r>
            <a:r>
              <a:rPr lang="ru-RU" sz="1800" dirty="0" smtClean="0"/>
              <a:t>горы Кавказа».</a:t>
            </a: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</a:t>
            </a:r>
            <a:r>
              <a:rPr lang="ru-RU" sz="1800" dirty="0" smtClean="0"/>
              <a:t>вычеркнул из списка название одной из </a:t>
            </a:r>
            <a:r>
              <a:rPr lang="ru-RU" sz="1800" dirty="0" smtClean="0"/>
              <a:t>гор. </a:t>
            </a:r>
            <a:r>
              <a:rPr lang="ru-RU" sz="1800" dirty="0" smtClean="0"/>
              <a:t>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8 байтов меньше, чем размер исходного предложения. Напишите в ответе вычеркнутое название </a:t>
            </a:r>
            <a:r>
              <a:rPr lang="ru-RU" sz="1800" dirty="0" smtClean="0"/>
              <a:t>горы.</a:t>
            </a: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2926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8 бит = 1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55776" y="267494"/>
            <a:ext cx="3672408" cy="2880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Допустим, мы удалим первое слово. Что останется в предложении?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915566"/>
            <a:ext cx="1008112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283968" y="4155926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Одна запятая и один пробел, т.е. </a:t>
            </a:r>
            <a:r>
              <a:rPr lang="ru-RU" b="1" dirty="0" smtClean="0"/>
              <a:t>два лишних символа</a:t>
            </a:r>
            <a:endParaRPr lang="ru-RU" b="1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flipV="1">
            <a:off x="899592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23528" y="1203598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запятая</a:t>
            </a:r>
            <a:endParaRPr lang="ru-RU" sz="1200" i="1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 flipH="1" flipV="1">
            <a:off x="1403648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691680" y="1203598"/>
            <a:ext cx="653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пробел</a:t>
            </a:r>
            <a:endParaRPr lang="ru-RU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/>
      <p:bldP spid="9" grpId="0"/>
      <p:bldP spid="10" grpId="0" animBg="1"/>
      <p:bldP spid="11" grpId="0"/>
      <p:bldP spid="19" grpId="0"/>
      <p:bldP spid="2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508104" cy="857250"/>
          </a:xfrm>
        </p:spPr>
        <p:txBody>
          <a:bodyPr>
            <a:normAutofit/>
          </a:bodyPr>
          <a:lstStyle/>
          <a:p>
            <a:pPr algn="l"/>
            <a:r>
              <a:rPr lang="ru-RU" sz="3600" i="1" dirty="0" smtClean="0"/>
              <a:t>Задания для закрепления</a:t>
            </a:r>
            <a:endParaRPr lang="ru-RU" sz="36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43558"/>
            <a:ext cx="8229600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№2.</a:t>
            </a:r>
            <a:r>
              <a:rPr lang="ru-RU" sz="1800" dirty="0" smtClean="0"/>
              <a:t> </a:t>
            </a:r>
            <a:r>
              <a:rPr lang="ru-RU" sz="1800" dirty="0" smtClean="0"/>
              <a:t>В одной из кодировок </a:t>
            </a:r>
            <a:r>
              <a:rPr lang="en-US" sz="1800" dirty="0" smtClean="0"/>
              <a:t>Unicode</a:t>
            </a:r>
            <a:r>
              <a:rPr lang="ru-RU" sz="1800" dirty="0" smtClean="0"/>
              <a:t> каждый символ кодируется </a:t>
            </a:r>
            <a:r>
              <a:rPr lang="ru-RU" sz="1800" dirty="0" smtClean="0"/>
              <a:t>16 </a:t>
            </a:r>
            <a:r>
              <a:rPr lang="ru-RU" sz="1800" dirty="0" smtClean="0"/>
              <a:t>битами. Иван написал текст (в нем нет лишних пробелов):</a:t>
            </a:r>
          </a:p>
          <a:p>
            <a:pPr marL="0" indent="0">
              <a:buNone/>
            </a:pPr>
            <a:endParaRPr lang="ru-RU" sz="800" dirty="0" smtClean="0"/>
          </a:p>
          <a:p>
            <a:pPr marL="0" indent="0">
              <a:buNone/>
            </a:pPr>
            <a:r>
              <a:rPr lang="ru-RU" sz="1800" dirty="0" smtClean="0"/>
              <a:t>«Великие художники: Грек, Серов, Рублев, Левитан, Крамской, Маковский».</a:t>
            </a:r>
            <a:endParaRPr lang="ru-RU" sz="1800" dirty="0" smtClean="0"/>
          </a:p>
          <a:p>
            <a:pPr marL="0" indent="0">
              <a:buNone/>
            </a:pPr>
            <a:endParaRPr lang="ru-RU" sz="800" dirty="0" smtClean="0"/>
          </a:p>
          <a:p>
            <a:pPr marL="0" indent="0">
              <a:buNone/>
            </a:pPr>
            <a:r>
              <a:rPr lang="ru-RU" sz="1800" dirty="0" smtClean="0"/>
              <a:t>Ученик вычеркнул из списка </a:t>
            </a:r>
            <a:r>
              <a:rPr lang="ru-RU" sz="1800" dirty="0" smtClean="0"/>
              <a:t>фамилию одного </a:t>
            </a:r>
            <a:r>
              <a:rPr lang="ru-RU" sz="1800" dirty="0" smtClean="0"/>
              <a:t>из </a:t>
            </a:r>
            <a:r>
              <a:rPr lang="ru-RU" sz="1800" dirty="0" smtClean="0"/>
              <a:t>художников. </a:t>
            </a:r>
            <a:r>
              <a:rPr lang="ru-RU" sz="1800" dirty="0" smtClean="0"/>
              <a:t>Заодно он вычеркнул ставшие лишними запятые и пробелы  — два пробела не должны идти подряд</a:t>
            </a:r>
            <a:r>
              <a:rPr lang="ru-RU" sz="1800" dirty="0" smtClean="0"/>
              <a:t>.</a:t>
            </a:r>
          </a:p>
          <a:p>
            <a:pPr marL="0" indent="0">
              <a:buNone/>
            </a:pPr>
            <a:r>
              <a:rPr lang="ru-RU" sz="1800" dirty="0" smtClean="0"/>
              <a:t>При </a:t>
            </a:r>
            <a:r>
              <a:rPr lang="ru-RU" sz="1800" dirty="0" smtClean="0"/>
              <a:t>этом размер нового предложения в данной кодировке оказался на </a:t>
            </a:r>
            <a:r>
              <a:rPr lang="ru-RU" sz="1800" dirty="0" smtClean="0"/>
              <a:t>16 </a:t>
            </a:r>
            <a:r>
              <a:rPr lang="ru-RU" sz="1800" dirty="0" smtClean="0"/>
              <a:t>байтов меньше, чем размер исходного предложения. Напишите в ответе </a:t>
            </a:r>
            <a:r>
              <a:rPr lang="ru-RU" sz="1800" dirty="0" smtClean="0"/>
              <a:t>вычеркнутую фамилию художника.</a:t>
            </a: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7020272" y="4587974"/>
            <a:ext cx="1568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Ответ: Рублев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508104" cy="857250"/>
          </a:xfrm>
        </p:spPr>
        <p:txBody>
          <a:bodyPr>
            <a:normAutofit/>
          </a:bodyPr>
          <a:lstStyle/>
          <a:p>
            <a:pPr algn="l"/>
            <a:r>
              <a:rPr lang="ru-RU" sz="3600" i="1" dirty="0" smtClean="0"/>
              <a:t>Задания для закрепления</a:t>
            </a:r>
            <a:endParaRPr lang="ru-RU" sz="36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43558"/>
            <a:ext cx="8229600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№3.</a:t>
            </a:r>
            <a:r>
              <a:rPr lang="ru-RU" sz="1800" dirty="0" smtClean="0"/>
              <a:t> </a:t>
            </a:r>
            <a:r>
              <a:rPr lang="ru-RU" sz="1800" dirty="0" smtClean="0"/>
              <a:t>В одной из кодировок </a:t>
            </a:r>
            <a:r>
              <a:rPr lang="en-US" sz="1800" dirty="0" smtClean="0"/>
              <a:t>Unicode</a:t>
            </a:r>
            <a:r>
              <a:rPr lang="ru-RU" sz="1800" dirty="0" smtClean="0"/>
              <a:t> каждый символ кодируется </a:t>
            </a:r>
            <a:r>
              <a:rPr lang="ru-RU" sz="1800" dirty="0" smtClean="0"/>
              <a:t>32 </a:t>
            </a:r>
            <a:r>
              <a:rPr lang="ru-RU" sz="1800" dirty="0" smtClean="0"/>
              <a:t>битами. Иван написал текст (в нем нет лишних пробелов):</a:t>
            </a:r>
          </a:p>
          <a:p>
            <a:pPr marL="0" indent="0">
              <a:buNone/>
            </a:pPr>
            <a:endParaRPr lang="ru-RU" sz="800" dirty="0" smtClean="0"/>
          </a:p>
          <a:p>
            <a:pPr marL="0" indent="0">
              <a:buNone/>
            </a:pPr>
            <a:r>
              <a:rPr lang="ru-RU" sz="1800" dirty="0" smtClean="0"/>
              <a:t>«Ай, Дон, Амур, Волга, Енисей, Анадырь, </a:t>
            </a:r>
            <a:r>
              <a:rPr lang="ru-RU" sz="1800" dirty="0" err="1" smtClean="0"/>
              <a:t>Керженец</a:t>
            </a:r>
            <a:r>
              <a:rPr lang="ru-RU" sz="1800" dirty="0" smtClean="0"/>
              <a:t>, Индигирка».</a:t>
            </a:r>
            <a:endParaRPr lang="ru-RU" sz="1800" dirty="0" smtClean="0"/>
          </a:p>
          <a:p>
            <a:pPr marL="0" indent="0">
              <a:buNone/>
            </a:pPr>
            <a:endParaRPr lang="ru-RU" sz="800" dirty="0" smtClean="0"/>
          </a:p>
          <a:p>
            <a:pPr marL="0" indent="0">
              <a:buNone/>
            </a:pPr>
            <a:r>
              <a:rPr lang="ru-RU" sz="1800" dirty="0" smtClean="0"/>
              <a:t>Ученик вычеркнул из списка </a:t>
            </a:r>
            <a:r>
              <a:rPr lang="ru-RU" sz="1800" dirty="0" smtClean="0"/>
              <a:t>название одной из рек. </a:t>
            </a:r>
            <a:r>
              <a:rPr lang="ru-RU" sz="1800" dirty="0" smtClean="0"/>
              <a:t>Заодно он вычеркнул ставшие лишними запятые и пробелы  — два пробела не должны идти подряд</a:t>
            </a:r>
            <a:r>
              <a:rPr lang="ru-RU" sz="1800" dirty="0" smtClean="0"/>
              <a:t>.</a:t>
            </a:r>
          </a:p>
          <a:p>
            <a:pPr marL="0" indent="0">
              <a:buNone/>
            </a:pPr>
            <a:r>
              <a:rPr lang="ru-RU" sz="1800" dirty="0" smtClean="0"/>
              <a:t>При </a:t>
            </a:r>
            <a:r>
              <a:rPr lang="ru-RU" sz="1800" dirty="0" smtClean="0"/>
              <a:t>этом размер нового предложения в данной кодировке оказался на </a:t>
            </a:r>
            <a:r>
              <a:rPr lang="ru-RU" sz="1800" dirty="0" smtClean="0"/>
              <a:t>24 </a:t>
            </a:r>
            <a:r>
              <a:rPr lang="ru-RU" sz="1800" dirty="0" smtClean="0"/>
              <a:t>байтов меньше, чем размер исходного предложения. Напишите в ответе </a:t>
            </a:r>
            <a:r>
              <a:rPr lang="ru-RU" sz="1800" dirty="0" smtClean="0"/>
              <a:t>вычеркнутое название реки.</a:t>
            </a: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7020272" y="4587974"/>
            <a:ext cx="1400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Ответ: Амур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508104" cy="857250"/>
          </a:xfrm>
        </p:spPr>
        <p:txBody>
          <a:bodyPr>
            <a:normAutofit/>
          </a:bodyPr>
          <a:lstStyle/>
          <a:p>
            <a:pPr algn="l"/>
            <a:r>
              <a:rPr lang="ru-RU" sz="3600" i="1" dirty="0" smtClean="0"/>
              <a:t>Задания для закрепления</a:t>
            </a:r>
            <a:endParaRPr lang="ru-RU" sz="36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43558"/>
            <a:ext cx="8229600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№4.</a:t>
            </a:r>
            <a:r>
              <a:rPr lang="ru-RU" sz="1800" dirty="0" smtClean="0"/>
              <a:t> </a:t>
            </a:r>
            <a:r>
              <a:rPr lang="ru-RU" sz="1800" dirty="0" smtClean="0"/>
              <a:t>В одной из кодировок </a:t>
            </a:r>
            <a:r>
              <a:rPr lang="ru-RU" sz="1800" dirty="0" err="1" smtClean="0"/>
              <a:t>Unicode</a:t>
            </a:r>
            <a:r>
              <a:rPr lang="ru-RU" sz="1800" dirty="0" smtClean="0"/>
              <a:t> каждый символ кодируется </a:t>
            </a:r>
            <a:r>
              <a:rPr lang="ru-RU" sz="1800" dirty="0" smtClean="0"/>
              <a:t>8 </a:t>
            </a:r>
            <a:r>
              <a:rPr lang="ru-RU" sz="1800" dirty="0" smtClean="0"/>
              <a:t>битами.</a:t>
            </a:r>
          </a:p>
          <a:p>
            <a:pPr marL="0" indent="0">
              <a:buNone/>
            </a:pPr>
            <a:r>
              <a:rPr lang="ru-RU" sz="1800" dirty="0" smtClean="0"/>
              <a:t>Иван </a:t>
            </a:r>
            <a:r>
              <a:rPr lang="ru-RU" sz="1800" dirty="0" smtClean="0"/>
              <a:t>хотел написать текст (в нём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 </a:t>
            </a:r>
          </a:p>
          <a:p>
            <a:pPr marL="0" indent="0">
              <a:buNone/>
            </a:pPr>
            <a:r>
              <a:rPr lang="ru-RU" sz="1800" dirty="0" smtClean="0"/>
              <a:t>«Пред ней задумчиво стою,</a:t>
            </a:r>
          </a:p>
          <a:p>
            <a:pPr marL="0" indent="0">
              <a:buNone/>
            </a:pPr>
            <a:r>
              <a:rPr lang="ru-RU" sz="1800" dirty="0" smtClean="0"/>
              <a:t>Свести очей с нее нет силы;</a:t>
            </a:r>
          </a:p>
          <a:p>
            <a:pPr marL="0" indent="0">
              <a:buNone/>
            </a:pPr>
            <a:r>
              <a:rPr lang="ru-RU" sz="1800" dirty="0" smtClean="0"/>
              <a:t>И говорю ей: как вы милы!</a:t>
            </a:r>
          </a:p>
          <a:p>
            <a:pPr marL="0" indent="0">
              <a:buNone/>
            </a:pPr>
            <a:r>
              <a:rPr lang="ru-RU" sz="1800" dirty="0" smtClean="0"/>
              <a:t>И мыслю: как тебя люблю!…»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 </a:t>
            </a:r>
          </a:p>
          <a:p>
            <a:pPr marL="0" indent="0">
              <a:buNone/>
            </a:pPr>
            <a:r>
              <a:rPr lang="ru-RU" sz="1800" dirty="0" smtClean="0"/>
              <a:t>Одно из слов ученик написал два раза подряд, поставив между одинаковыми словами один пробел. При этом размер написанного предложения в данной кодировке оказался на </a:t>
            </a:r>
            <a:r>
              <a:rPr lang="ru-RU" sz="1800" dirty="0" smtClean="0"/>
              <a:t>10 </a:t>
            </a:r>
            <a:r>
              <a:rPr lang="ru-RU" sz="1800" dirty="0" smtClean="0"/>
              <a:t>байт больше, чем размер нужного предложения. Напишите в ответе лишнее слово.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7020272" y="4587974"/>
            <a:ext cx="195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Ответ: задумчиво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508104" cy="857250"/>
          </a:xfrm>
        </p:spPr>
        <p:txBody>
          <a:bodyPr>
            <a:normAutofit/>
          </a:bodyPr>
          <a:lstStyle/>
          <a:p>
            <a:pPr algn="l"/>
            <a:r>
              <a:rPr lang="ru-RU" sz="3600" i="1" dirty="0" smtClean="0"/>
              <a:t>Задания для закрепления</a:t>
            </a:r>
            <a:endParaRPr lang="ru-RU" sz="36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43558"/>
            <a:ext cx="8229600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№5.</a:t>
            </a:r>
            <a:r>
              <a:rPr lang="ru-RU" sz="1800" dirty="0" smtClean="0"/>
              <a:t> </a:t>
            </a:r>
            <a:r>
              <a:rPr lang="ru-RU" sz="1800" dirty="0" smtClean="0"/>
              <a:t>В одной из кодировок </a:t>
            </a:r>
            <a:r>
              <a:rPr lang="ru-RU" sz="1800" dirty="0" err="1" smtClean="0"/>
              <a:t>Unicode</a:t>
            </a:r>
            <a:r>
              <a:rPr lang="ru-RU" sz="1800" dirty="0" smtClean="0"/>
              <a:t> каждый символ кодируется </a:t>
            </a:r>
            <a:r>
              <a:rPr lang="ru-RU" sz="1800" dirty="0" smtClean="0"/>
              <a:t>16 </a:t>
            </a:r>
            <a:r>
              <a:rPr lang="ru-RU" sz="1800" dirty="0" smtClean="0"/>
              <a:t>битами.</a:t>
            </a:r>
          </a:p>
          <a:p>
            <a:pPr marL="0" indent="0">
              <a:buNone/>
            </a:pPr>
            <a:r>
              <a:rPr lang="ru-RU" sz="1800" dirty="0" smtClean="0"/>
              <a:t>Иван </a:t>
            </a:r>
            <a:r>
              <a:rPr lang="ru-RU" sz="1800" dirty="0" smtClean="0"/>
              <a:t>хотел написать текст (в нём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 </a:t>
            </a:r>
          </a:p>
          <a:p>
            <a:pPr marL="0" indent="0">
              <a:buNone/>
            </a:pPr>
            <a:r>
              <a:rPr lang="ru-RU" sz="1800" dirty="0" smtClean="0"/>
              <a:t>«Я помню чудное мгновенье:</a:t>
            </a:r>
          </a:p>
          <a:p>
            <a:pPr marL="0" indent="0">
              <a:buNone/>
            </a:pPr>
            <a:r>
              <a:rPr lang="ru-RU" sz="1800" dirty="0" smtClean="0"/>
              <a:t>Передо мной явилась ты,</a:t>
            </a:r>
          </a:p>
          <a:p>
            <a:pPr marL="0" indent="0">
              <a:buNone/>
            </a:pPr>
            <a:r>
              <a:rPr lang="ru-RU" sz="1800" dirty="0" smtClean="0"/>
              <a:t>Как мимолетное виденье,</a:t>
            </a:r>
          </a:p>
          <a:p>
            <a:pPr marL="0" indent="0">
              <a:buNone/>
            </a:pPr>
            <a:r>
              <a:rPr lang="ru-RU" sz="1800" dirty="0" smtClean="0"/>
              <a:t>Как гений чистой красоты.»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 </a:t>
            </a:r>
          </a:p>
          <a:p>
            <a:pPr marL="0" indent="0">
              <a:buNone/>
            </a:pPr>
            <a:r>
              <a:rPr lang="ru-RU" sz="1800" dirty="0" smtClean="0"/>
              <a:t>Одно из слов ученик написал два раза подряд, поставив между одинаковыми словами один пробел. При этом размер написанного предложения в данной кодировке оказался на </a:t>
            </a:r>
            <a:r>
              <a:rPr lang="ru-RU" sz="1800" dirty="0" smtClean="0"/>
              <a:t>20 </a:t>
            </a:r>
            <a:r>
              <a:rPr lang="ru-RU" sz="1800" dirty="0" smtClean="0"/>
              <a:t>байт больше, чем размер нужного предложения. Напишите в ответе лишнее слово.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7020272" y="4587974"/>
            <a:ext cx="1947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Ответ: мгновенье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508104" cy="857250"/>
          </a:xfrm>
        </p:spPr>
        <p:txBody>
          <a:bodyPr>
            <a:normAutofit/>
          </a:bodyPr>
          <a:lstStyle/>
          <a:p>
            <a:pPr algn="l"/>
            <a:r>
              <a:rPr lang="ru-RU" sz="3600" i="1" dirty="0" smtClean="0"/>
              <a:t>Задания для закрепления</a:t>
            </a:r>
            <a:endParaRPr lang="ru-RU" sz="36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43558"/>
            <a:ext cx="8229600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№6.</a:t>
            </a:r>
            <a:r>
              <a:rPr lang="ru-RU" sz="1800" dirty="0" smtClean="0"/>
              <a:t> </a:t>
            </a:r>
            <a:r>
              <a:rPr lang="ru-RU" sz="1800" dirty="0" smtClean="0"/>
              <a:t>В одной из кодировок </a:t>
            </a:r>
            <a:r>
              <a:rPr lang="ru-RU" sz="1800" dirty="0" err="1" smtClean="0"/>
              <a:t>Unicode</a:t>
            </a:r>
            <a:r>
              <a:rPr lang="ru-RU" sz="1800" dirty="0" smtClean="0"/>
              <a:t> каждый символ кодируется </a:t>
            </a:r>
            <a:r>
              <a:rPr lang="ru-RU" sz="1800" dirty="0" smtClean="0"/>
              <a:t>32 </a:t>
            </a:r>
            <a:r>
              <a:rPr lang="ru-RU" sz="1800" dirty="0" smtClean="0"/>
              <a:t>битами.</a:t>
            </a:r>
          </a:p>
          <a:p>
            <a:pPr marL="0" indent="0">
              <a:buNone/>
            </a:pPr>
            <a:r>
              <a:rPr lang="ru-RU" sz="1800" dirty="0" smtClean="0"/>
              <a:t>Иван </a:t>
            </a:r>
            <a:r>
              <a:rPr lang="ru-RU" sz="1800" dirty="0" smtClean="0"/>
              <a:t>хотел написать текст (в нём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 </a:t>
            </a:r>
          </a:p>
          <a:p>
            <a:pPr marL="0" indent="0">
              <a:buNone/>
            </a:pPr>
            <a:r>
              <a:rPr lang="ru-RU" sz="1800" dirty="0" smtClean="0"/>
              <a:t>«И сердце бьется в упоенье, </a:t>
            </a:r>
          </a:p>
          <a:p>
            <a:pPr marL="0" indent="0">
              <a:buNone/>
            </a:pPr>
            <a:r>
              <a:rPr lang="ru-RU" sz="1800" dirty="0" smtClean="0"/>
              <a:t>И для него воскресли вновь</a:t>
            </a:r>
          </a:p>
          <a:p>
            <a:pPr marL="0" indent="0">
              <a:buNone/>
            </a:pPr>
            <a:r>
              <a:rPr lang="ru-RU" sz="1800" dirty="0" smtClean="0"/>
              <a:t>И божество, и вдохновенье,</a:t>
            </a:r>
          </a:p>
          <a:p>
            <a:pPr marL="0" indent="0">
              <a:buNone/>
            </a:pPr>
            <a:r>
              <a:rPr lang="ru-RU" sz="1800" dirty="0" smtClean="0"/>
              <a:t>И жизнь, и слезы, и любовь.»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 </a:t>
            </a:r>
          </a:p>
          <a:p>
            <a:pPr marL="0" indent="0">
              <a:buNone/>
            </a:pPr>
            <a:r>
              <a:rPr lang="ru-RU" sz="1800" dirty="0" smtClean="0"/>
              <a:t>Одно из слов ученик написал два раза подряд, поставив между одинаковыми словами один пробел. При этом размер написанного предложения в данной кодировке оказался на </a:t>
            </a:r>
            <a:r>
              <a:rPr lang="ru-RU" sz="1800" dirty="0" smtClean="0"/>
              <a:t>16 </a:t>
            </a:r>
            <a:r>
              <a:rPr lang="ru-RU" sz="1800" dirty="0" smtClean="0"/>
              <a:t>байт больше, чем размер нужного предложения. Напишите в ответе лишнее слово.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7020272" y="4587974"/>
            <a:ext cx="1237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Ответ: для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№1.</a:t>
            </a:r>
            <a:r>
              <a:rPr lang="ru-RU" sz="1800" dirty="0" smtClean="0"/>
              <a:t> В </a:t>
            </a:r>
            <a:r>
              <a:rPr lang="ru-RU" sz="1800" dirty="0" smtClean="0"/>
              <a:t>кодировке </a:t>
            </a:r>
            <a:r>
              <a:rPr lang="ru-RU" sz="1800" dirty="0" smtClean="0"/>
              <a:t>КОИ-8 </a:t>
            </a:r>
            <a:r>
              <a:rPr lang="ru-RU" sz="1800" dirty="0" smtClean="0"/>
              <a:t>каждый символ кодируется 8 битами. </a:t>
            </a:r>
            <a:r>
              <a:rPr lang="ru-RU" sz="1800" dirty="0" smtClean="0"/>
              <a:t>Иван </a:t>
            </a:r>
            <a:r>
              <a:rPr lang="ru-RU" sz="1800" dirty="0" smtClean="0"/>
              <a:t>написал текст </a:t>
            </a:r>
            <a:r>
              <a:rPr lang="ru-RU" sz="1800" dirty="0" smtClean="0"/>
              <a:t>(</a:t>
            </a:r>
            <a:r>
              <a:rPr lang="ru-RU" sz="1800" dirty="0" smtClean="0"/>
              <a:t>в нем нет лишних </a:t>
            </a:r>
            <a:r>
              <a:rPr lang="ru-RU" sz="1800" dirty="0" smtClean="0"/>
              <a:t>пробелов):</a:t>
            </a:r>
          </a:p>
          <a:p>
            <a:pPr marL="0" indent="0">
              <a:buNone/>
            </a:pPr>
            <a:r>
              <a:rPr lang="ru-RU" sz="1800" dirty="0" smtClean="0"/>
              <a:t>«</a:t>
            </a:r>
            <a:r>
              <a:rPr lang="ru-RU" sz="1800" dirty="0" err="1" smtClean="0"/>
              <a:t>Коштантау</a:t>
            </a:r>
            <a:r>
              <a:rPr lang="ru-RU" sz="1800" dirty="0" smtClean="0"/>
              <a:t>, </a:t>
            </a:r>
            <a:r>
              <a:rPr lang="ru-RU" sz="1800" dirty="0" err="1" smtClean="0"/>
              <a:t>Мкинвари</a:t>
            </a:r>
            <a:r>
              <a:rPr lang="ru-RU" sz="1800" dirty="0" smtClean="0"/>
              <a:t>, Эльбрус, </a:t>
            </a:r>
            <a:r>
              <a:rPr lang="ru-RU" sz="1800" dirty="0" err="1" smtClean="0"/>
              <a:t>Дыхтау</a:t>
            </a:r>
            <a:r>
              <a:rPr lang="ru-RU" sz="1800" dirty="0" smtClean="0"/>
              <a:t>, </a:t>
            </a:r>
            <a:r>
              <a:rPr lang="ru-RU" sz="1800" dirty="0" err="1" smtClean="0"/>
              <a:t>Шхара</a:t>
            </a:r>
            <a:r>
              <a:rPr lang="ru-RU" sz="1800" dirty="0" smtClean="0"/>
              <a:t>  — </a:t>
            </a:r>
            <a:r>
              <a:rPr lang="ru-RU" sz="1800" dirty="0" smtClean="0"/>
              <a:t>горы Кавказа».</a:t>
            </a: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</a:t>
            </a:r>
            <a:r>
              <a:rPr lang="ru-RU" sz="1800" dirty="0" smtClean="0"/>
              <a:t>вычеркнул из списка название одной из </a:t>
            </a:r>
            <a:r>
              <a:rPr lang="ru-RU" sz="1800" dirty="0" smtClean="0"/>
              <a:t>гор. </a:t>
            </a:r>
            <a:r>
              <a:rPr lang="ru-RU" sz="1800" dirty="0" smtClean="0"/>
              <a:t>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8 байтов меньше, чем размер исходного предложения. Напишите в ответе вычеркнутое название </a:t>
            </a:r>
            <a:r>
              <a:rPr lang="ru-RU" sz="1800" dirty="0" smtClean="0"/>
              <a:t>горы.</a:t>
            </a: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2926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8 бит = 1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Допустим, мы удалим слово из середины предложения. Что останется в предложении?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55776" y="915566"/>
            <a:ext cx="7920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283968" y="4155926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Запятая, пробел, запятая, пробел. Одну запятую и один пробел нужно удалить, т.е.  так же получилось  </a:t>
            </a:r>
            <a:r>
              <a:rPr lang="ru-RU" b="1" dirty="0" smtClean="0"/>
              <a:t>два лишних символа</a:t>
            </a:r>
            <a:endParaRPr lang="ru-RU" b="1" dirty="0"/>
          </a:p>
        </p:txBody>
      </p:sp>
      <p:cxnSp>
        <p:nvCxnSpPr>
          <p:cNvPr id="14" name="Прямая со стрелкой 13"/>
          <p:cNvCxnSpPr>
            <a:stCxn id="19" idx="0"/>
          </p:cNvCxnSpPr>
          <p:nvPr/>
        </p:nvCxnSpPr>
        <p:spPr>
          <a:xfrm flipV="1">
            <a:off x="3150269" y="1059582"/>
            <a:ext cx="197595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771800" y="1203598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запятая</a:t>
            </a:r>
            <a:endParaRPr lang="ru-RU" sz="1200" i="1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 flipH="1" flipV="1">
            <a:off x="3419872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707904" y="1203598"/>
            <a:ext cx="653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пробел</a:t>
            </a:r>
            <a:endParaRPr lang="ru-RU" sz="1200" i="1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2051720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475656" y="1203598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запятая</a:t>
            </a:r>
            <a:endParaRPr lang="ru-RU" sz="1200" i="1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 flipV="1">
            <a:off x="2555776" y="1059582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195736" y="1203598"/>
            <a:ext cx="653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пробел</a:t>
            </a:r>
            <a:endParaRPr lang="ru-RU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9" grpId="0"/>
      <p:bldP spid="24" grpId="0"/>
      <p:bldP spid="16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№1. </a:t>
            </a:r>
            <a:r>
              <a:rPr lang="ru-RU" sz="1800" dirty="0" smtClean="0"/>
              <a:t>В </a:t>
            </a:r>
            <a:r>
              <a:rPr lang="ru-RU" sz="1800" dirty="0" smtClean="0"/>
              <a:t>кодировке </a:t>
            </a:r>
            <a:r>
              <a:rPr lang="ru-RU" sz="1800" dirty="0" smtClean="0"/>
              <a:t>КОИ-8 </a:t>
            </a:r>
            <a:r>
              <a:rPr lang="ru-RU" sz="1800" dirty="0" smtClean="0"/>
              <a:t>каждый символ кодируется 8 битами. </a:t>
            </a:r>
            <a:r>
              <a:rPr lang="ru-RU" sz="1800" dirty="0" smtClean="0"/>
              <a:t>Иван </a:t>
            </a:r>
            <a:r>
              <a:rPr lang="ru-RU" sz="1800" dirty="0" smtClean="0"/>
              <a:t>написал текст (в нем нет лишних </a:t>
            </a:r>
            <a:r>
              <a:rPr lang="ru-RU" sz="1800" dirty="0" smtClean="0"/>
              <a:t>пробелов):</a:t>
            </a:r>
          </a:p>
          <a:p>
            <a:pPr marL="0" indent="0">
              <a:buNone/>
            </a:pPr>
            <a:r>
              <a:rPr lang="ru-RU" sz="1800" dirty="0" smtClean="0"/>
              <a:t>«</a:t>
            </a:r>
            <a:r>
              <a:rPr lang="ru-RU" sz="1800" dirty="0" err="1" smtClean="0"/>
              <a:t>Коштантау</a:t>
            </a:r>
            <a:r>
              <a:rPr lang="ru-RU" sz="1800" dirty="0" smtClean="0"/>
              <a:t>, </a:t>
            </a:r>
            <a:r>
              <a:rPr lang="ru-RU" sz="1800" dirty="0" err="1" smtClean="0"/>
              <a:t>Мкинвари</a:t>
            </a:r>
            <a:r>
              <a:rPr lang="ru-RU" sz="1800" dirty="0" smtClean="0"/>
              <a:t>, Эльбрус, </a:t>
            </a:r>
            <a:r>
              <a:rPr lang="ru-RU" sz="1800" dirty="0" err="1" smtClean="0"/>
              <a:t>Дыхтау</a:t>
            </a:r>
            <a:r>
              <a:rPr lang="ru-RU" sz="1800" dirty="0" smtClean="0"/>
              <a:t>, </a:t>
            </a:r>
            <a:r>
              <a:rPr lang="ru-RU" sz="1800" dirty="0" err="1" smtClean="0"/>
              <a:t>Шхара</a:t>
            </a:r>
            <a:r>
              <a:rPr lang="ru-RU" sz="1800" dirty="0" smtClean="0"/>
              <a:t>  — </a:t>
            </a:r>
            <a:r>
              <a:rPr lang="ru-RU" sz="1800" dirty="0" smtClean="0"/>
              <a:t>горы Кавказа».</a:t>
            </a: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</a:t>
            </a:r>
            <a:r>
              <a:rPr lang="ru-RU" sz="1800" dirty="0" smtClean="0"/>
              <a:t>вычеркнул из списка название одной из </a:t>
            </a:r>
            <a:r>
              <a:rPr lang="ru-RU" sz="1800" dirty="0" smtClean="0"/>
              <a:t>гор. </a:t>
            </a:r>
            <a:r>
              <a:rPr lang="ru-RU" sz="1800" dirty="0" smtClean="0"/>
              <a:t>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8 байтов меньше, чем размер исходного предложения. Напишите в ответе вычеркнутое название </a:t>
            </a:r>
            <a:r>
              <a:rPr lang="ru-RU" sz="1800" dirty="0" smtClean="0"/>
              <a:t>горы.</a:t>
            </a: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2926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8 бит = 1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Допустим, мы удалим слово в конце предложения. Что останется в предложении?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283968" y="915566"/>
            <a:ext cx="72008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283968" y="4155926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Одна запятая и один пробел, т.е. </a:t>
            </a:r>
            <a:r>
              <a:rPr lang="ru-RU" dirty="0" smtClean="0"/>
              <a:t>снова </a:t>
            </a:r>
            <a:r>
              <a:rPr lang="ru-RU" b="1" dirty="0" smtClean="0"/>
              <a:t>два </a:t>
            </a:r>
            <a:r>
              <a:rPr lang="ru-RU" b="1" dirty="0" smtClean="0"/>
              <a:t>лишних символа</a:t>
            </a:r>
            <a:endParaRPr lang="ru-RU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275856" y="1203598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запятая</a:t>
            </a:r>
            <a:endParaRPr lang="ru-RU" sz="1200" i="1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 flipH="1" flipV="1">
            <a:off x="4283968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72000" y="1203598"/>
            <a:ext cx="653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/>
              <a:t>пробел</a:t>
            </a:r>
            <a:endParaRPr lang="ru-RU" sz="1200" i="1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3779912" y="105958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9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№1.</a:t>
            </a:r>
            <a:r>
              <a:rPr lang="ru-RU" sz="1800" dirty="0" smtClean="0"/>
              <a:t> В </a:t>
            </a:r>
            <a:r>
              <a:rPr lang="ru-RU" sz="1800" dirty="0" smtClean="0"/>
              <a:t>кодировке </a:t>
            </a:r>
            <a:r>
              <a:rPr lang="ru-RU" sz="1800" dirty="0" smtClean="0"/>
              <a:t>КОИ-8 </a:t>
            </a:r>
            <a:r>
              <a:rPr lang="ru-RU" sz="1800" dirty="0" smtClean="0"/>
              <a:t>каждый символ кодируется 8 битами. </a:t>
            </a:r>
            <a:r>
              <a:rPr lang="ru-RU" sz="1800" dirty="0" smtClean="0"/>
              <a:t>Иван </a:t>
            </a:r>
            <a:r>
              <a:rPr lang="ru-RU" sz="1800" dirty="0" smtClean="0"/>
              <a:t>написал текст (в нем нет лишних </a:t>
            </a:r>
            <a:r>
              <a:rPr lang="ru-RU" sz="1800" dirty="0" smtClean="0"/>
              <a:t>пробелов):</a:t>
            </a:r>
          </a:p>
          <a:p>
            <a:pPr marL="0" indent="0">
              <a:buNone/>
            </a:pPr>
            <a:r>
              <a:rPr lang="ru-RU" sz="1800" dirty="0" smtClean="0"/>
              <a:t>«</a:t>
            </a:r>
            <a:r>
              <a:rPr lang="ru-RU" sz="1800" dirty="0" err="1" smtClean="0"/>
              <a:t>Коштантау</a:t>
            </a:r>
            <a:r>
              <a:rPr lang="ru-RU" sz="1800" dirty="0" smtClean="0"/>
              <a:t>, </a:t>
            </a:r>
            <a:r>
              <a:rPr lang="ru-RU" sz="1800" dirty="0" err="1" smtClean="0"/>
              <a:t>Мкинвари</a:t>
            </a:r>
            <a:r>
              <a:rPr lang="ru-RU" sz="1800" dirty="0" smtClean="0"/>
              <a:t>, Эльбрус, </a:t>
            </a:r>
            <a:r>
              <a:rPr lang="ru-RU" sz="1800" dirty="0" err="1" smtClean="0"/>
              <a:t>Дыхтау</a:t>
            </a:r>
            <a:r>
              <a:rPr lang="ru-RU" sz="1800" dirty="0" smtClean="0"/>
              <a:t>, </a:t>
            </a:r>
            <a:r>
              <a:rPr lang="ru-RU" sz="1800" dirty="0" err="1" smtClean="0"/>
              <a:t>Шхара</a:t>
            </a:r>
            <a:r>
              <a:rPr lang="ru-RU" sz="1800" dirty="0" smtClean="0"/>
              <a:t>  — </a:t>
            </a:r>
            <a:r>
              <a:rPr lang="ru-RU" sz="1800" dirty="0" smtClean="0"/>
              <a:t>горы Кавказа».</a:t>
            </a: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</a:t>
            </a:r>
            <a:r>
              <a:rPr lang="ru-RU" sz="1800" dirty="0" smtClean="0"/>
              <a:t>вычеркнул из списка название одной из </a:t>
            </a:r>
            <a:r>
              <a:rPr lang="ru-RU" sz="1800" dirty="0" smtClean="0"/>
              <a:t>гор. </a:t>
            </a:r>
            <a:r>
              <a:rPr lang="ru-RU" sz="1800" dirty="0" smtClean="0"/>
              <a:t>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8 байтов меньше, чем размер исходного предложения. Напишите в ответе вычеркнутое название </a:t>
            </a:r>
            <a:r>
              <a:rPr lang="ru-RU" sz="1800" dirty="0" smtClean="0"/>
              <a:t>горы.</a:t>
            </a: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2926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8 бит = 1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Вывод: в подобных заданиях </a:t>
            </a:r>
            <a:r>
              <a:rPr lang="ru-RU" b="1" dirty="0" smtClean="0"/>
              <a:t>всегда</a:t>
            </a:r>
            <a:r>
              <a:rPr lang="ru-RU" dirty="0" smtClean="0"/>
              <a:t> удаляется </a:t>
            </a:r>
            <a:r>
              <a:rPr lang="ru-RU" b="1" dirty="0" smtClean="0">
                <a:solidFill>
                  <a:srgbClr val="C00000"/>
                </a:solidFill>
              </a:rPr>
              <a:t>2 лишних символа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№1.</a:t>
            </a:r>
            <a:r>
              <a:rPr lang="ru-RU" sz="1800" dirty="0" smtClean="0"/>
              <a:t> В </a:t>
            </a:r>
            <a:r>
              <a:rPr lang="ru-RU" sz="1800" dirty="0" smtClean="0"/>
              <a:t>кодировке </a:t>
            </a:r>
            <a:r>
              <a:rPr lang="ru-RU" sz="1800" dirty="0" smtClean="0"/>
              <a:t>КОИ-8 </a:t>
            </a:r>
            <a:r>
              <a:rPr lang="ru-RU" sz="1800" dirty="0" smtClean="0"/>
              <a:t>каждый символ кодируется 8 битами. </a:t>
            </a:r>
            <a:r>
              <a:rPr lang="ru-RU" sz="1800" dirty="0" smtClean="0"/>
              <a:t>Иван </a:t>
            </a:r>
            <a:r>
              <a:rPr lang="ru-RU" sz="1800" dirty="0" smtClean="0"/>
              <a:t>написал текст (в нем нет лишних </a:t>
            </a:r>
            <a:r>
              <a:rPr lang="ru-RU" sz="1800" dirty="0" smtClean="0"/>
              <a:t>пробелов):</a:t>
            </a:r>
          </a:p>
          <a:p>
            <a:pPr marL="0" indent="0">
              <a:buNone/>
            </a:pPr>
            <a:r>
              <a:rPr lang="ru-RU" sz="1800" dirty="0" smtClean="0"/>
              <a:t>«</a:t>
            </a:r>
            <a:r>
              <a:rPr lang="ru-RU" sz="1800" dirty="0" err="1" smtClean="0"/>
              <a:t>Коштантау</a:t>
            </a:r>
            <a:r>
              <a:rPr lang="ru-RU" sz="1800" dirty="0" smtClean="0"/>
              <a:t>, </a:t>
            </a:r>
            <a:r>
              <a:rPr lang="ru-RU" sz="1800" dirty="0" err="1" smtClean="0"/>
              <a:t>Мкинвари</a:t>
            </a:r>
            <a:r>
              <a:rPr lang="ru-RU" sz="1800" dirty="0" smtClean="0"/>
              <a:t>, Эльбрус, </a:t>
            </a:r>
            <a:r>
              <a:rPr lang="ru-RU" sz="1800" dirty="0" err="1" smtClean="0"/>
              <a:t>Дыхтау</a:t>
            </a:r>
            <a:r>
              <a:rPr lang="ru-RU" sz="1800" dirty="0" smtClean="0"/>
              <a:t>, </a:t>
            </a:r>
            <a:r>
              <a:rPr lang="ru-RU" sz="1800" dirty="0" err="1" smtClean="0"/>
              <a:t>Шхара</a:t>
            </a:r>
            <a:r>
              <a:rPr lang="ru-RU" sz="1800" dirty="0" smtClean="0"/>
              <a:t>  — </a:t>
            </a:r>
            <a:r>
              <a:rPr lang="ru-RU" sz="1800" dirty="0" smtClean="0"/>
              <a:t>горы Кавказа».</a:t>
            </a: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</a:t>
            </a:r>
            <a:r>
              <a:rPr lang="ru-RU" sz="1800" dirty="0" smtClean="0"/>
              <a:t>вычеркнул из списка название одной из </a:t>
            </a:r>
            <a:r>
              <a:rPr lang="ru-RU" sz="1800" dirty="0" smtClean="0"/>
              <a:t>гор. </a:t>
            </a:r>
            <a:r>
              <a:rPr lang="ru-RU" sz="1800" dirty="0" smtClean="0"/>
              <a:t>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8 байтов меньше, чем размер исходного предложения. Напишите в ответе вычеркнутое название </a:t>
            </a:r>
            <a:r>
              <a:rPr lang="ru-RU" sz="1800" dirty="0" smtClean="0"/>
              <a:t>горы.</a:t>
            </a: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2961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8 бит = 1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 лишних символа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393990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Сколько весит искомое слово?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691680" y="4299942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слово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555776" y="4299942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запятая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635896" y="4299942"/>
            <a:ext cx="900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пробел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339752" y="429994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+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19872" y="429994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+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6" name="Правая фигурная скобка 15"/>
          <p:cNvSpPr/>
          <p:nvPr/>
        </p:nvSpPr>
        <p:spPr>
          <a:xfrm rot="5400000">
            <a:off x="2998093" y="3281561"/>
            <a:ext cx="195486" cy="2808312"/>
          </a:xfrm>
          <a:prstGeom prst="rightBrace">
            <a:avLst>
              <a:gd name="adj1" fmla="val 15846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699792" y="4774168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8 байт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15616" y="2139702"/>
            <a:ext cx="7056784" cy="2880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07504" y="2427734"/>
            <a:ext cx="864096" cy="2880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 rot="952483">
            <a:off x="6458793" y="3834506"/>
            <a:ext cx="2987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</a:rPr>
              <a:t>8 байт весит слово которое мы ищем + запятая + пробел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80112" y="4155926"/>
            <a:ext cx="2987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Как узнать вес слова?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60032" y="4443958"/>
            <a:ext cx="4067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</a:rPr>
              <a:t>Вес слова = общий вес – </a:t>
            </a:r>
            <a:r>
              <a:rPr lang="ru-RU" sz="1400" dirty="0" err="1" smtClean="0">
                <a:solidFill>
                  <a:srgbClr val="002060"/>
                </a:solidFill>
              </a:rPr>
              <a:t>вес</a:t>
            </a:r>
            <a:r>
              <a:rPr lang="ru-RU" sz="1400" dirty="0" smtClean="0">
                <a:solidFill>
                  <a:srgbClr val="002060"/>
                </a:solidFill>
              </a:rPr>
              <a:t> запятой – вес пробела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60032" y="4659982"/>
            <a:ext cx="4067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</a:rPr>
              <a:t>Вес слова = 8 – 1 – 1 = 6 байт</a:t>
            </a:r>
            <a:endParaRPr lang="ru-RU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 animBg="1"/>
      <p:bldP spid="19" grpId="0" animBg="1"/>
      <p:bldP spid="20" grpId="0"/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№1.</a:t>
            </a:r>
            <a:r>
              <a:rPr lang="ru-RU" sz="1800" dirty="0" smtClean="0"/>
              <a:t> В </a:t>
            </a:r>
            <a:r>
              <a:rPr lang="ru-RU" sz="1800" dirty="0" smtClean="0"/>
              <a:t>кодировке </a:t>
            </a:r>
            <a:r>
              <a:rPr lang="ru-RU" sz="1800" dirty="0" smtClean="0"/>
              <a:t>КОИ-8 </a:t>
            </a:r>
            <a:r>
              <a:rPr lang="ru-RU" sz="1800" dirty="0" smtClean="0"/>
              <a:t>каждый символ кодируется 8 битами. </a:t>
            </a:r>
            <a:r>
              <a:rPr lang="ru-RU" sz="1800" dirty="0" smtClean="0"/>
              <a:t>Иван </a:t>
            </a:r>
            <a:r>
              <a:rPr lang="ru-RU" sz="1800" dirty="0" smtClean="0"/>
              <a:t>написал текст (в нем нет лишних </a:t>
            </a:r>
            <a:r>
              <a:rPr lang="ru-RU" sz="1800" dirty="0" smtClean="0"/>
              <a:t>пробелов):</a:t>
            </a:r>
          </a:p>
          <a:p>
            <a:pPr marL="0" indent="0">
              <a:buNone/>
            </a:pPr>
            <a:r>
              <a:rPr lang="ru-RU" sz="1800" dirty="0" smtClean="0"/>
              <a:t>«</a:t>
            </a:r>
            <a:r>
              <a:rPr lang="ru-RU" sz="1800" dirty="0" err="1" smtClean="0"/>
              <a:t>Коштантау</a:t>
            </a:r>
            <a:r>
              <a:rPr lang="ru-RU" sz="1800" dirty="0" smtClean="0"/>
              <a:t>, </a:t>
            </a:r>
            <a:r>
              <a:rPr lang="ru-RU" sz="1800" dirty="0" err="1" smtClean="0"/>
              <a:t>Мкинвари</a:t>
            </a:r>
            <a:r>
              <a:rPr lang="ru-RU" sz="1800" dirty="0" smtClean="0"/>
              <a:t>, Эльбрус, </a:t>
            </a:r>
            <a:r>
              <a:rPr lang="ru-RU" sz="1800" dirty="0" err="1" smtClean="0"/>
              <a:t>Дыхтау</a:t>
            </a:r>
            <a:r>
              <a:rPr lang="ru-RU" sz="1800" dirty="0" smtClean="0"/>
              <a:t>, </a:t>
            </a:r>
            <a:r>
              <a:rPr lang="ru-RU" sz="1800" dirty="0" err="1" smtClean="0"/>
              <a:t>Шхара</a:t>
            </a:r>
            <a:r>
              <a:rPr lang="ru-RU" sz="1800" dirty="0" smtClean="0"/>
              <a:t>  — </a:t>
            </a:r>
            <a:r>
              <a:rPr lang="ru-RU" sz="1800" dirty="0" smtClean="0"/>
              <a:t>горы Кавказа».</a:t>
            </a: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</a:t>
            </a:r>
            <a:r>
              <a:rPr lang="ru-RU" sz="1800" dirty="0" smtClean="0"/>
              <a:t>вычеркнул из списка название одной из </a:t>
            </a:r>
            <a:r>
              <a:rPr lang="ru-RU" sz="1800" dirty="0" smtClean="0"/>
              <a:t>гор. </a:t>
            </a:r>
            <a:r>
              <a:rPr lang="ru-RU" sz="1800" dirty="0" smtClean="0"/>
              <a:t>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8 байтов меньше, чем размер исходного предложения. Напишите в ответе вычеркнутое название </a:t>
            </a:r>
            <a:r>
              <a:rPr lang="ru-RU" sz="1800" dirty="0" smtClean="0"/>
              <a:t>горы.</a:t>
            </a: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2961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8 бит = 1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 лишних символа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393990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Сколько весит искомое слово?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283968" y="393990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6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1520" y="429994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Сколько букв в слове?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4283968" y="429994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Вес слова 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  <a:r>
              <a:rPr lang="ru-RU" dirty="0" smtClean="0">
                <a:solidFill>
                  <a:srgbClr val="002060"/>
                </a:solidFill>
              </a:rPr>
              <a:t> вес символа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8" name="Выгнутая вправо стрелка 27"/>
          <p:cNvSpPr/>
          <p:nvPr/>
        </p:nvSpPr>
        <p:spPr>
          <a:xfrm rot="11834080" flipH="1">
            <a:off x="6909705" y="3358738"/>
            <a:ext cx="648072" cy="1296144"/>
          </a:xfrm>
          <a:prstGeom prst="curvedLeftArrow">
            <a:avLst>
              <a:gd name="adj1" fmla="val 14586"/>
              <a:gd name="adj2" fmla="val 67672"/>
              <a:gd name="adj3" fmla="val 284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5436096" y="4587974"/>
            <a:ext cx="1296144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355976" y="4587974"/>
            <a:ext cx="100811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Выгнутая вправо стрелка 32"/>
          <p:cNvSpPr/>
          <p:nvPr/>
        </p:nvSpPr>
        <p:spPr>
          <a:xfrm rot="9765920">
            <a:off x="3595216" y="3978099"/>
            <a:ext cx="657423" cy="797171"/>
          </a:xfrm>
          <a:prstGeom prst="curvedLeftArrow">
            <a:avLst>
              <a:gd name="adj1" fmla="val 14586"/>
              <a:gd name="adj2" fmla="val 67672"/>
              <a:gd name="adj3" fmla="val 284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444208" y="3219822"/>
            <a:ext cx="648072" cy="36004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355976" y="3939902"/>
            <a:ext cx="648072" cy="36004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6804248" y="429994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623720" y="429994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= 6 : 1 = 6 (букв)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8" grpId="0" animBg="1"/>
      <p:bldP spid="28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/>
      <p:bldP spid="37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5486"/>
            <a:ext cx="8856984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№1.</a:t>
            </a:r>
            <a:r>
              <a:rPr lang="ru-RU" sz="1800" dirty="0" smtClean="0"/>
              <a:t> В кодировке КОИ-8 каждый символ кодируется 8 битами. Иван написал текст (в нем нет лишних пробелов):</a:t>
            </a:r>
          </a:p>
          <a:p>
            <a:pPr marL="0" indent="0">
              <a:buNone/>
            </a:pPr>
            <a:r>
              <a:rPr lang="ru-RU" sz="1800" dirty="0" smtClean="0"/>
              <a:t>«</a:t>
            </a:r>
            <a:r>
              <a:rPr lang="ru-RU" sz="1800" dirty="0" err="1" smtClean="0"/>
              <a:t>Коштантау</a:t>
            </a:r>
            <a:r>
              <a:rPr lang="ru-RU" sz="1800" dirty="0" smtClean="0"/>
              <a:t>, </a:t>
            </a:r>
            <a:r>
              <a:rPr lang="ru-RU" sz="1800" dirty="0" err="1" smtClean="0"/>
              <a:t>Мкинвари</a:t>
            </a:r>
            <a:r>
              <a:rPr lang="ru-RU" sz="1800" dirty="0" smtClean="0"/>
              <a:t>, Эльбрус, </a:t>
            </a:r>
            <a:r>
              <a:rPr lang="ru-RU" sz="1800" dirty="0" err="1" smtClean="0"/>
              <a:t>Дыхтау</a:t>
            </a:r>
            <a:r>
              <a:rPr lang="ru-RU" sz="1800" dirty="0" smtClean="0"/>
              <a:t>, </a:t>
            </a:r>
            <a:r>
              <a:rPr lang="ru-RU" sz="1800" dirty="0" err="1" smtClean="0"/>
              <a:t>Шхара</a:t>
            </a:r>
            <a:r>
              <a:rPr lang="ru-RU" sz="1800" dirty="0" smtClean="0"/>
              <a:t>  — </a:t>
            </a:r>
            <a:r>
              <a:rPr lang="ru-RU" sz="1800" dirty="0" smtClean="0"/>
              <a:t>горы Кавказа».</a:t>
            </a: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Ученик </a:t>
            </a:r>
            <a:r>
              <a:rPr lang="ru-RU" sz="1800" dirty="0" smtClean="0"/>
              <a:t>вычеркнул из списка название одной из </a:t>
            </a:r>
            <a:r>
              <a:rPr lang="ru-RU" sz="1800" dirty="0" smtClean="0"/>
              <a:t>гор. </a:t>
            </a:r>
            <a:r>
              <a:rPr lang="ru-RU" sz="1800" dirty="0" smtClean="0"/>
              <a:t>Заодно он вычеркнул ставшие лишними запятые и пробелы  — два пробела не должны идти подряд.</a:t>
            </a:r>
          </a:p>
          <a:p>
            <a:pPr marL="0" indent="0">
              <a:buNone/>
            </a:pPr>
            <a:r>
              <a:rPr lang="ru-RU" sz="1800" dirty="0" smtClean="0"/>
              <a:t>При этом размер нового предложения в данной кодировке оказался на 8 байтов меньше, чем размер исходного предложения. Напишите в ответе вычеркнутое название </a:t>
            </a:r>
            <a:r>
              <a:rPr lang="ru-RU" sz="1800" dirty="0" smtClean="0"/>
              <a:t>горы.</a:t>
            </a: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87774"/>
            <a:ext cx="2456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выполнения: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219822"/>
            <a:ext cx="35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Сколько весит символ в байтах?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219822"/>
            <a:ext cx="2961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Символ весит 8 бит = 1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579862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Сколько удалили лишних символов?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357986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 лишних символа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393990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Сколько весит искомое слово?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283968" y="393990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6 байт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1520" y="429994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Сколько букв в слове?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6516216" y="465998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Ответ: </a:t>
            </a:r>
            <a:r>
              <a:rPr lang="ru-RU" dirty="0" err="1" smtClean="0">
                <a:solidFill>
                  <a:srgbClr val="002060"/>
                </a:solidFill>
              </a:rPr>
              <a:t>Дыхтау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83968" y="429994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6 букв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4659982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5. Найти слово из полученного кол-ва букв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2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2819</Words>
  <Application>Microsoft Office PowerPoint</Application>
  <PresentationFormat>Экран (16:9)</PresentationFormat>
  <Paragraphs>472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Задание 1   Количественные параметры информационных объектов</vt:lpstr>
      <vt:lpstr>Справочная информация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Задания для закрепления</vt:lpstr>
      <vt:lpstr>Задания для закрепления</vt:lpstr>
      <vt:lpstr>Задания для закрепления</vt:lpstr>
      <vt:lpstr>Задания для закрепления</vt:lpstr>
      <vt:lpstr>Задания для закрепления</vt:lpstr>
      <vt:lpstr>Задания для закрепления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 1   Количественные параметры информационных объектов</dc:title>
  <dc:creator>User</dc:creator>
  <cp:lastModifiedBy>User</cp:lastModifiedBy>
  <cp:revision>63</cp:revision>
  <dcterms:created xsi:type="dcterms:W3CDTF">2025-08-18T06:49:44Z</dcterms:created>
  <dcterms:modified xsi:type="dcterms:W3CDTF">2025-08-18T16:42:12Z</dcterms:modified>
</cp:coreProperties>
</file>