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D2405A9-91B6-497D-AE42-A004CC69B4E8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6B5E726-3DE8-4C97-9E8B-C79E6EF8122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tmagazine.ru/posts/11794-nalog" TargetMode="External"/><Relationship Id="rId2" Type="http://schemas.openxmlformats.org/officeDocument/2006/relationships/hyperlink" Target="http://utmagazine.ru/posts/7709-vklad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://utmagazine.ru/posts/8476-dengi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://utmagazine.ru/posts/16389-sobstvennye-akcii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utmagazine.ru/posts/7685-nacionalnyy-b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tmagazine.ru/posts/10099-klient" TargetMode="External"/><Relationship Id="rId5" Type="http://schemas.openxmlformats.org/officeDocument/2006/relationships/hyperlink" Target="http://utmagazine.ru/posts/12526-likvidnost" TargetMode="External"/><Relationship Id="rId4" Type="http://schemas.openxmlformats.org/officeDocument/2006/relationships/hyperlink" Target="http://utmagazine.ru/posts/13737-obschaya-likvidnos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tmagazine.ru/posts/16264-multiplikator" TargetMode="External"/><Relationship Id="rId2" Type="http://schemas.openxmlformats.org/officeDocument/2006/relationships/hyperlink" Target="http://utmagazine.ru/posts/7646-bankrotstv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4267200"/>
          </a:xfrm>
        </p:spPr>
        <p:txBody>
          <a:bodyPr/>
          <a:lstStyle/>
          <a:p>
            <a:r>
              <a:rPr lang="ru-RU" b="1" dirty="0"/>
              <a:t>Норма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обязательных</a:t>
            </a:r>
            <a:r>
              <a:rPr lang="ru-RU" b="1" dirty="0"/>
              <a:t> резервов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50912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Готовила:</a:t>
            </a:r>
          </a:p>
          <a:p>
            <a:pPr algn="r"/>
            <a:r>
              <a:rPr lang="ru-RU" dirty="0" smtClean="0"/>
              <a:t>Ученица 10 «а» класса</a:t>
            </a:r>
          </a:p>
          <a:p>
            <a:pPr algn="r"/>
            <a:r>
              <a:rPr lang="ru-RU" dirty="0" smtClean="0"/>
              <a:t>Царёва Алёна</a:t>
            </a:r>
          </a:p>
          <a:p>
            <a:pPr algn="r"/>
            <a:r>
              <a:rPr lang="ru-RU" dirty="0" smtClean="0"/>
              <a:t>Проверяла:</a:t>
            </a:r>
          </a:p>
          <a:p>
            <a:pPr algn="r"/>
            <a:r>
              <a:rPr lang="ru-RU" dirty="0" smtClean="0"/>
              <a:t>Учитель обществознания</a:t>
            </a:r>
          </a:p>
          <a:p>
            <a:pPr algn="r"/>
            <a:r>
              <a:rPr lang="ru-RU" dirty="0" err="1" smtClean="0"/>
              <a:t>Зинурова</a:t>
            </a:r>
            <a:r>
              <a:rPr lang="ru-RU" dirty="0" smtClean="0"/>
              <a:t> С.С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015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10445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Норма обязательного резервирования является одним из основных инструментов денежно-кредитной политики государства и представляет собой долю привлеченных коммерческих банком средств, которые должны храниться на счету в ЦБ. Такая мера позволяет гарантировать надежное выполнение обязательств КБ перед клиентами, даже если финансовое положение банка достаточно шаткое. Именно обязательное резервирование позволяет ЦБ страховать </a:t>
            </a:r>
            <a:r>
              <a:rPr lang="ru-RU" dirty="0">
                <a:hlinkClick r:id="rId2"/>
              </a:rPr>
              <a:t>вклады</a:t>
            </a:r>
            <a:r>
              <a:rPr lang="ru-RU" dirty="0"/>
              <a:t> клиентов.</a:t>
            </a:r>
          </a:p>
          <a:p>
            <a:r>
              <a:rPr lang="ru-RU" dirty="0"/>
              <a:t> Другая задача обязательного резервирования – влиять на количество выдаваемых КБ кредитов и эмиссию безналичных долговых денег, а, следовательно, и на общую инфляцию национальной валюты. Даже самое незначительное увеличение нормы резервирования приводит к резкому снижению активности коммерческих банков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r>
              <a:rPr lang="ru-RU" dirty="0"/>
              <a:t>            Изменение показателя нормы резервирования очень болезненно для банков, главным образом потому что финансовые учреждения имеют достаточно громоздкую организационную структуру, на перестройку которой могут уйти месяцы. Другой аспект: при отчислении резерва в ЦБ банк вынужден платить </a:t>
            </a:r>
            <a:r>
              <a:rPr lang="ru-RU" dirty="0">
                <a:hlinkClick r:id="rId3"/>
              </a:rPr>
              <a:t>налог</a:t>
            </a:r>
            <a:r>
              <a:rPr lang="ru-RU" dirty="0"/>
              <a:t> государству, а это </a:t>
            </a:r>
            <a:r>
              <a:rPr lang="ru-RU" dirty="0">
                <a:hlinkClick r:id="rId4"/>
              </a:rPr>
              <a:t>деньги</a:t>
            </a:r>
            <a:r>
              <a:rPr lang="ru-RU" dirty="0"/>
              <a:t>, которые, увы, уходят безвозвратно.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77072"/>
            <a:ext cx="4176464" cy="2518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75272"/>
            <a:ext cx="3504635" cy="29205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1007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106" y="170080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Как банки реагируют на изменение нормы резервирования?</a:t>
            </a:r>
            <a:br>
              <a:rPr lang="ru-RU" sz="3600" b="1" dirty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2448272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При повышении нормы резервирования банку приходится искать дополнительные деньги, чтобы гарантировать себе финансовую устойчивость. Основных источников денег два: </a:t>
            </a:r>
            <a:r>
              <a:rPr lang="ru-RU" dirty="0">
                <a:hlinkClick r:id="rId2"/>
              </a:rPr>
              <a:t>национальный банк</a:t>
            </a:r>
            <a:r>
              <a:rPr lang="ru-RU" dirty="0"/>
              <a:t>, у которого берется кредит, либо </a:t>
            </a:r>
            <a:r>
              <a:rPr lang="ru-RU" dirty="0">
                <a:hlinkClick r:id="rId3"/>
              </a:rPr>
              <a:t>собственные акции</a:t>
            </a:r>
            <a:r>
              <a:rPr lang="ru-RU" dirty="0"/>
              <a:t>, которые продаются. Как результат, падает </a:t>
            </a:r>
            <a:r>
              <a:rPr lang="ru-RU" dirty="0">
                <a:hlinkClick r:id="rId4"/>
              </a:rPr>
              <a:t>общая ликвидность</a:t>
            </a:r>
            <a:r>
              <a:rPr lang="ru-RU" dirty="0"/>
              <a:t>. При снижении норм резервирования, напротив, высвобождаются средства, которые идут на погашение текущей задолженности, что повышает </a:t>
            </a:r>
            <a:r>
              <a:rPr lang="ru-RU" dirty="0">
                <a:hlinkClick r:id="rId5"/>
              </a:rPr>
              <a:t>ликвидность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r>
              <a:rPr lang="ru-RU" dirty="0"/>
              <a:t>            Страдают от повышения норм не только сами КБ, но и их клиенты. Банки чаще всего реагируют на </a:t>
            </a:r>
            <a:r>
              <a:rPr lang="ru-RU" dirty="0" err="1"/>
              <a:t>ужесточающиеся</a:t>
            </a:r>
            <a:r>
              <a:rPr lang="ru-RU" dirty="0"/>
              <a:t> правила ЦБ повышением процентных ставок – в результате за все платит </a:t>
            </a:r>
            <a:r>
              <a:rPr lang="ru-RU" dirty="0">
                <a:hlinkClick r:id="rId6"/>
              </a:rPr>
              <a:t>клиент</a:t>
            </a:r>
            <a:r>
              <a:rPr lang="ru-RU" dirty="0"/>
              <a:t>. Однако существуют и исключения – если банк имеет много клиентов и доход его стабильно велик, он может позволить себе отчислять </a:t>
            </a:r>
            <a:r>
              <a:rPr lang="ru-RU" i="1" dirty="0"/>
              <a:t>большую</a:t>
            </a:r>
            <a:r>
              <a:rPr lang="ru-RU" dirty="0"/>
              <a:t> сумму резервов в ЦБ без повышения процентных ставок по продуктам.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8" y="3789040"/>
            <a:ext cx="3672408" cy="27901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149080"/>
            <a:ext cx="4084561" cy="2297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1753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Какова величина нормы резервирования?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26896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 Норма резервирования в РФ с 2013 года составляет 4,25</a:t>
            </a:r>
            <a:r>
              <a:rPr lang="ru-RU" dirty="0" smtClean="0"/>
              <a:t>%.</a:t>
            </a:r>
            <a:endParaRPr lang="ru-RU" dirty="0"/>
          </a:p>
          <a:p>
            <a:r>
              <a:rPr lang="ru-RU" dirty="0"/>
              <a:t>Оказывают влияние на норму резервирования вид депозита и размер банка. В обоих случаях зависимость прямо пропорциональна: во-первых, чем выше ликвидность депозита, тем больше норма, во-вторых, чем крупнее банк, тем выше требуемый показатель. Крупные финансовые учреждения имеют огромное количество клиентов и для того, чтобы неожиданное </a:t>
            </a:r>
            <a:r>
              <a:rPr lang="ru-RU" dirty="0">
                <a:hlinkClick r:id="rId2"/>
              </a:rPr>
              <a:t>банкротство</a:t>
            </a:r>
            <a:r>
              <a:rPr lang="ru-RU" dirty="0"/>
              <a:t> такой организации не стало трагедией для вкладчиков, ЦБ стремится </a:t>
            </a:r>
            <a:r>
              <a:rPr lang="ru-RU" dirty="0" err="1"/>
              <a:t>саккумулировать</a:t>
            </a:r>
            <a:r>
              <a:rPr lang="ru-RU" dirty="0"/>
              <a:t> на своих счетах как можно больше денег данного КБ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r>
              <a:rPr lang="ru-RU" dirty="0"/>
              <a:t>            На норму резервирования влияет также и банковский </a:t>
            </a:r>
            <a:r>
              <a:rPr lang="ru-RU" dirty="0">
                <a:hlinkClick r:id="rId3"/>
              </a:rPr>
              <a:t>мультипликатор</a:t>
            </a:r>
            <a:r>
              <a:rPr lang="ru-RU" dirty="0"/>
              <a:t> – зная этот показатель, норму можно рассчитать довольно просто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r>
              <a:rPr lang="ru-RU" i="1" dirty="0"/>
              <a:t>M</a:t>
            </a:r>
            <a:r>
              <a:rPr lang="ru-RU" dirty="0"/>
              <a:t> </a:t>
            </a:r>
            <a:r>
              <a:rPr lang="ru-RU" i="1" dirty="0"/>
              <a:t>= 1 / D, где M</a:t>
            </a:r>
            <a:r>
              <a:rPr lang="ru-RU" dirty="0"/>
              <a:t> </a:t>
            </a:r>
            <a:r>
              <a:rPr lang="ru-RU" i="1" dirty="0"/>
              <a:t>– мультипликатор, а D</a:t>
            </a:r>
            <a:r>
              <a:rPr lang="ru-RU" dirty="0"/>
              <a:t> </a:t>
            </a:r>
            <a:r>
              <a:rPr lang="ru-RU" i="1" dirty="0"/>
              <a:t>– норма </a:t>
            </a:r>
            <a:r>
              <a:rPr lang="ru-RU" i="1" dirty="0" smtClean="0"/>
              <a:t>резервирования</a:t>
            </a:r>
            <a:r>
              <a:rPr lang="ru-RU" dirty="0"/>
              <a:t> </a:t>
            </a:r>
          </a:p>
          <a:p>
            <a:r>
              <a:rPr lang="ru-RU" dirty="0"/>
              <a:t>            Собственно, целью такого мультипликатора и является расчет объема денежной массы, которую способен дополнительно создать банк.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509120"/>
            <a:ext cx="2808312" cy="21062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2253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/>
              <a:t>Усреднение обязательных резервов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764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effectLst/>
              </a:rPr>
              <a:t>КБ могут пользоваться механизмом усреднения резервов, то есть формировать сумму резервов способом поддержания среднемесячного остатка на корреспондентских счетах в Банке России. Если банк испытывает временные финансовые трудности, он имеет возможность потратить часть средств со счета ЦБ, однако, в конце расчетного периода должен </a:t>
            </a:r>
            <a:r>
              <a:rPr lang="ru-RU" dirty="0" err="1" smtClean="0">
                <a:effectLst/>
              </a:rPr>
              <a:t>довнести</a:t>
            </a:r>
            <a:r>
              <a:rPr lang="ru-RU" dirty="0" smtClean="0">
                <a:effectLst/>
              </a:rPr>
              <a:t> средства так, чтобы остаток оказался неизменным. </a:t>
            </a:r>
          </a:p>
          <a:p>
            <a:r>
              <a:rPr lang="ru-RU" dirty="0" smtClean="0">
                <a:effectLst/>
              </a:rPr>
              <a:t>            Возможность пользоваться таким механизмом есть у тех банков, которые имеют хорошую историю взаимоотношений с ЦБ (своевременная выплата штрафов), а также положительную кредитную историю (нет просрочек по кредитам ЦБ). Вот такую диаграмму можно найти на сайте ЦБ cbr.ru: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47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88" y="1268760"/>
            <a:ext cx="7280211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183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99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</TotalTime>
  <Words>169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Норма обязательных резервов </vt:lpstr>
      <vt:lpstr>Презентация PowerPoint</vt:lpstr>
      <vt:lpstr>Как банки реагируют на изменение нормы резервирования?   </vt:lpstr>
      <vt:lpstr>Какова величина нормы резервирования? </vt:lpstr>
      <vt:lpstr>Усреднение обязательных резервов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СЕМЬЯ</dc:creator>
  <cp:lastModifiedBy>СЕМЬЯ</cp:lastModifiedBy>
  <cp:revision>5</cp:revision>
  <dcterms:created xsi:type="dcterms:W3CDTF">2018-01-13T17:32:38Z</dcterms:created>
  <dcterms:modified xsi:type="dcterms:W3CDTF">2018-01-14T14:04:07Z</dcterms:modified>
</cp:coreProperties>
</file>