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69" r:id="rId3"/>
    <p:sldId id="259" r:id="rId4"/>
    <p:sldId id="261" r:id="rId5"/>
    <p:sldId id="263" r:id="rId6"/>
    <p:sldId id="265" r:id="rId7"/>
    <p:sldId id="267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061DA99-CE86-4FD8-8F4B-0C3C1315FB42}" type="datetimeFigureOut">
              <a:rPr lang="ru-RU" smtClean="0"/>
              <a:t>07.11.2021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84954E-E4FC-4AA9-B4C9-A9A0C71CDD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КОНСТРУКЦИЯ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THERE IS / THERE ARE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/>
          <a:lstStyle/>
          <a:p>
            <a:r>
              <a:rPr lang="it-IT" sz="4000" b="1" dirty="0"/>
              <a:t>THERE IS a </a:t>
            </a:r>
            <a:r>
              <a:rPr lang="it-IT" sz="4000" b="1" dirty="0" err="1"/>
              <a:t>cat</a:t>
            </a:r>
            <a:endParaRPr lang="it-IT" sz="4000" b="1" dirty="0"/>
          </a:p>
          <a:p>
            <a:pPr>
              <a:buNone/>
            </a:pPr>
            <a:endParaRPr lang="it-IT" sz="4000" dirty="0"/>
          </a:p>
          <a:p>
            <a:r>
              <a:rPr lang="it-IT" sz="4000" b="1" dirty="0"/>
              <a:t>THERE IS a dog   </a:t>
            </a:r>
            <a:r>
              <a:rPr lang="it-IT" sz="4000" dirty="0"/>
              <a:t>	</a:t>
            </a:r>
            <a:r>
              <a:rPr lang="it-IT" dirty="0"/>
              <a:t>	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224136"/>
          </a:xfrm>
        </p:spPr>
        <p:txBody>
          <a:bodyPr>
            <a:normAutofit/>
          </a:bodyPr>
          <a:lstStyle/>
          <a:p>
            <a:pPr algn="ctr"/>
            <a:r>
              <a:rPr lang="it-IT" b="1" cap="small" dirty="0"/>
              <a:t>THERE IS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36650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1196753"/>
            <a:ext cx="77724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6700" b="1" cap="small" dirty="0"/>
              <a:t/>
            </a:r>
            <a:br>
              <a:rPr lang="it-IT" sz="6700" b="1" cap="small" dirty="0"/>
            </a:br>
            <a:r>
              <a:rPr lang="it-IT" sz="6700" b="1" cap="small" dirty="0"/>
              <a:t/>
            </a:r>
            <a:br>
              <a:rPr lang="it-IT" sz="6700" b="1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6700" cap="small" dirty="0"/>
              <a:t/>
            </a:r>
            <a:br>
              <a:rPr lang="it-IT" sz="6700" cap="small" dirty="0"/>
            </a:br>
            <a:r>
              <a:rPr lang="it-IT" sz="5300" cap="small" dirty="0"/>
              <a:t>THERE ARE </a:t>
            </a:r>
            <a:r>
              <a:rPr lang="it-IT" u="wavy" dirty="0"/>
              <a:t/>
            </a:r>
            <a:br>
              <a:rPr lang="it-IT" u="wavy" dirty="0"/>
            </a:b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971600" y="2780928"/>
            <a:ext cx="756970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4400" dirty="0">
                <a:solidFill>
                  <a:prstClr val="black"/>
                </a:solidFill>
              </a:rPr>
              <a:t> </a:t>
            </a:r>
            <a:r>
              <a:rPr lang="it-IT" sz="4400" b="1" dirty="0">
                <a:solidFill>
                  <a:prstClr val="black"/>
                </a:solidFill>
              </a:rPr>
              <a:t>THERE ARE  </a:t>
            </a:r>
            <a:r>
              <a:rPr lang="it-IT" sz="4400" b="1" dirty="0" err="1">
                <a:solidFill>
                  <a:prstClr val="black"/>
                </a:solidFill>
              </a:rPr>
              <a:t>two</a:t>
            </a:r>
            <a:r>
              <a:rPr lang="it-IT" sz="4400" b="1" dirty="0">
                <a:solidFill>
                  <a:prstClr val="black"/>
                </a:solidFill>
              </a:rPr>
              <a:t> </a:t>
            </a:r>
            <a:r>
              <a:rPr lang="it-IT" sz="4400" b="1" dirty="0" err="1">
                <a:solidFill>
                  <a:prstClr val="black"/>
                </a:solidFill>
              </a:rPr>
              <a:t>lions</a:t>
            </a:r>
            <a:r>
              <a:rPr lang="it-IT" sz="4400" b="1" dirty="0">
                <a:solidFill>
                  <a:prstClr val="black"/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4400" dirty="0">
                <a:solidFill>
                  <a:prstClr val="black"/>
                </a:solidFill>
              </a:rPr>
              <a:t> </a:t>
            </a:r>
            <a:r>
              <a:rPr lang="it-IT" sz="4400" b="1" dirty="0">
                <a:solidFill>
                  <a:prstClr val="black"/>
                </a:solidFill>
              </a:rPr>
              <a:t>THERE ARE  some people</a:t>
            </a:r>
            <a:r>
              <a:rPr lang="it-IT" sz="4400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27241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/>
              <a:t>			 </a:t>
            </a:r>
            <a:endParaRPr lang="it-IT" sz="4000" b="1" dirty="0"/>
          </a:p>
          <a:p>
            <a:r>
              <a:rPr lang="en-GB" sz="4000" b="1" dirty="0"/>
              <a:t>THERE IS </a:t>
            </a:r>
            <a:r>
              <a:rPr lang="en-GB" sz="4000" b="1" dirty="0">
                <a:solidFill>
                  <a:srgbClr val="FF0000"/>
                </a:solidFill>
              </a:rPr>
              <a:t>NOT </a:t>
            </a:r>
            <a:r>
              <a:rPr lang="en-GB" sz="4000" b="1" dirty="0"/>
              <a:t> - THERE </a:t>
            </a:r>
            <a:r>
              <a:rPr lang="en-GB" sz="4000" b="1" dirty="0">
                <a:solidFill>
                  <a:srgbClr val="FF0000"/>
                </a:solidFill>
              </a:rPr>
              <a:t>ISN’T</a:t>
            </a:r>
            <a:endParaRPr lang="it-IT" sz="4000" b="1" dirty="0">
              <a:solidFill>
                <a:srgbClr val="FF0000"/>
              </a:solidFill>
            </a:endParaRPr>
          </a:p>
          <a:p>
            <a:endParaRPr lang="it-IT" sz="4000" b="1" dirty="0"/>
          </a:p>
          <a:p>
            <a:pPr>
              <a:buNone/>
            </a:pPr>
            <a:r>
              <a:rPr lang="it-IT" dirty="0"/>
              <a:t>   </a:t>
            </a:r>
            <a:r>
              <a:rPr lang="it-IT" sz="3600" b="1" dirty="0"/>
              <a:t>THERE IS </a:t>
            </a:r>
            <a:r>
              <a:rPr lang="it-IT" sz="3600" b="1" dirty="0">
                <a:solidFill>
                  <a:srgbClr val="FF0000"/>
                </a:solidFill>
              </a:rPr>
              <a:t>NOT </a:t>
            </a:r>
            <a:r>
              <a:rPr lang="it-IT" sz="3600" b="1" dirty="0"/>
              <a:t>  a </a:t>
            </a:r>
            <a:r>
              <a:rPr lang="it-IT" sz="3600" b="1" dirty="0" err="1"/>
              <a:t>cat</a:t>
            </a:r>
            <a:endParaRPr lang="it-IT" sz="3600" b="1" dirty="0"/>
          </a:p>
          <a:p>
            <a:pPr>
              <a:buNone/>
            </a:pPr>
            <a:r>
              <a:rPr lang="it-IT" sz="3600" b="1" dirty="0"/>
              <a:t>  </a:t>
            </a:r>
          </a:p>
          <a:p>
            <a:pPr>
              <a:buNone/>
            </a:pPr>
            <a:r>
              <a:rPr lang="it-IT" sz="3600" b="1" dirty="0"/>
              <a:t>  THERE  </a:t>
            </a:r>
            <a:r>
              <a:rPr lang="it-IT" sz="3600" b="1" dirty="0">
                <a:solidFill>
                  <a:srgbClr val="FF0000"/>
                </a:solidFill>
              </a:rPr>
              <a:t>ISN’T</a:t>
            </a:r>
            <a:r>
              <a:rPr lang="it-IT" sz="3600" b="1" dirty="0"/>
              <a:t>   a dog</a:t>
            </a:r>
            <a:endParaRPr lang="it-IT" b="1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NEGATIVE </a:t>
            </a:r>
          </a:p>
        </p:txBody>
      </p:sp>
    </p:spTree>
    <p:extLst>
      <p:ext uri="{BB962C8B-B14F-4D97-AF65-F5344CB8AC3E}">
        <p14:creationId xmlns:p14="http://schemas.microsoft.com/office/powerpoint/2010/main" xmlns="" val="3009938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b="1" dirty="0"/>
              <a:t>			 </a:t>
            </a:r>
            <a:endParaRPr lang="it-IT" sz="4000" b="1" dirty="0"/>
          </a:p>
          <a:p>
            <a:r>
              <a:rPr lang="en-GB" sz="3600" b="1" dirty="0"/>
              <a:t>THERE ARE </a:t>
            </a:r>
            <a:r>
              <a:rPr lang="en-GB" sz="3600" b="1" dirty="0">
                <a:solidFill>
                  <a:srgbClr val="FF0000"/>
                </a:solidFill>
              </a:rPr>
              <a:t>NOT </a:t>
            </a:r>
            <a:r>
              <a:rPr lang="en-GB" sz="3600" b="1" dirty="0"/>
              <a:t> - THERE </a:t>
            </a:r>
            <a:r>
              <a:rPr lang="en-GB" sz="3600" b="1" dirty="0">
                <a:solidFill>
                  <a:srgbClr val="FF0000"/>
                </a:solidFill>
              </a:rPr>
              <a:t>AREN’T</a:t>
            </a:r>
            <a:endParaRPr lang="it-IT" sz="3600" b="1" dirty="0">
              <a:solidFill>
                <a:srgbClr val="FF0000"/>
              </a:solidFill>
            </a:endParaRPr>
          </a:p>
          <a:p>
            <a:endParaRPr lang="it-IT" sz="4000" b="1" dirty="0"/>
          </a:p>
          <a:p>
            <a:pPr>
              <a:buNone/>
            </a:pPr>
            <a:r>
              <a:rPr lang="it-IT" dirty="0"/>
              <a:t>   </a:t>
            </a:r>
            <a:r>
              <a:rPr lang="it-IT" sz="3600" b="1" dirty="0"/>
              <a:t>THERE ARE  </a:t>
            </a:r>
            <a:r>
              <a:rPr lang="it-IT" sz="3600" b="1" dirty="0">
                <a:solidFill>
                  <a:srgbClr val="FF0000"/>
                </a:solidFill>
              </a:rPr>
              <a:t>NOT </a:t>
            </a:r>
            <a:r>
              <a:rPr lang="it-IT" sz="3600" b="1" dirty="0"/>
              <a:t>  </a:t>
            </a:r>
            <a:r>
              <a:rPr lang="it-IT" sz="3600" b="1" dirty="0" err="1"/>
              <a:t>two</a:t>
            </a:r>
            <a:r>
              <a:rPr lang="it-IT" sz="3600" b="1" dirty="0"/>
              <a:t> </a:t>
            </a:r>
            <a:r>
              <a:rPr lang="it-IT" sz="3600" b="1" dirty="0" err="1"/>
              <a:t>lions</a:t>
            </a:r>
            <a:endParaRPr lang="it-IT" sz="3600" b="1" dirty="0"/>
          </a:p>
          <a:p>
            <a:pPr>
              <a:buNone/>
            </a:pPr>
            <a:r>
              <a:rPr lang="it-IT" sz="3600" b="1" dirty="0"/>
              <a:t>  </a:t>
            </a:r>
          </a:p>
          <a:p>
            <a:pPr>
              <a:buNone/>
            </a:pPr>
            <a:r>
              <a:rPr lang="it-IT" sz="3600" b="1" dirty="0"/>
              <a:t>  THERE  </a:t>
            </a:r>
            <a:r>
              <a:rPr lang="it-IT" sz="3600" b="1" dirty="0">
                <a:solidFill>
                  <a:srgbClr val="FF0000"/>
                </a:solidFill>
              </a:rPr>
              <a:t>AREN’T </a:t>
            </a:r>
            <a:r>
              <a:rPr lang="it-IT" sz="3600" b="1" dirty="0"/>
              <a:t>  </a:t>
            </a:r>
            <a:r>
              <a:rPr lang="it-IT" sz="3600" b="1" dirty="0" err="1"/>
              <a:t>any</a:t>
            </a:r>
            <a:r>
              <a:rPr lang="it-IT" sz="3600" b="1" dirty="0"/>
              <a:t> people</a:t>
            </a:r>
            <a:endParaRPr lang="it-IT" b="1" dirty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/>
              <a:t>NEGATIVE </a:t>
            </a:r>
          </a:p>
        </p:txBody>
      </p:sp>
    </p:spTree>
    <p:extLst>
      <p:ext uri="{BB962C8B-B14F-4D97-AF65-F5344CB8AC3E}">
        <p14:creationId xmlns:p14="http://schemas.microsoft.com/office/powerpoint/2010/main" xmlns="" val="3087878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1329"/>
            <a:ext cx="4906888" cy="939559"/>
          </a:xfrm>
        </p:spPr>
        <p:txBody>
          <a:bodyPr>
            <a:noAutofit/>
          </a:bodyPr>
          <a:lstStyle/>
          <a:p>
            <a:r>
              <a:rPr lang="it-IT" sz="5400" b="1" dirty="0"/>
              <a:t>THERE  IS  =   </a:t>
            </a:r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INTERROGATIVE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3212976"/>
            <a:ext cx="8851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>
                <a:solidFill>
                  <a:srgbClr val="FF0000"/>
                </a:solidFill>
              </a:rPr>
              <a:t>IS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63688" y="3235623"/>
            <a:ext cx="25587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prstClr val="black"/>
                </a:solidFill>
              </a:rPr>
              <a:t>THERE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572000" y="2924944"/>
            <a:ext cx="6607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707904" y="4509120"/>
            <a:ext cx="7425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dirty="0">
                <a:solidFill>
                  <a:srgbClr val="FF0000"/>
                </a:solidFill>
              </a:rPr>
              <a:t>IS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273090" y="4509120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</a:rPr>
              <a:t>THERE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830064" y="4509120"/>
            <a:ext cx="542136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</a:rPr>
              <a:t>a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6186263" y="4509120"/>
            <a:ext cx="906017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</a:rPr>
              <a:t> </a:t>
            </a:r>
            <a:r>
              <a:rPr lang="it-IT" sz="3200" b="1" dirty="0" err="1">
                <a:solidFill>
                  <a:prstClr val="black"/>
                </a:solidFill>
              </a:rPr>
              <a:t>cat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734490" y="4509120"/>
            <a:ext cx="6174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</a:rPr>
              <a:t>  </a:t>
            </a:r>
            <a:r>
              <a:rPr lang="it-IT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779912" y="5157192"/>
            <a:ext cx="3490058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dirty="0">
                <a:solidFill>
                  <a:srgbClr val="FF0000"/>
                </a:solidFill>
              </a:rPr>
              <a:t>IS</a:t>
            </a:r>
            <a:r>
              <a:rPr lang="it-IT" sz="3200" b="1" dirty="0">
                <a:solidFill>
                  <a:prstClr val="black"/>
                </a:solidFill>
              </a:rPr>
              <a:t> THERE a dog</a:t>
            </a:r>
            <a:r>
              <a:rPr lang="it-IT" sz="32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257337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07 -0.23102 L -2.5E-6 -1.48148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0" y="11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57 -0.21667 L -3.88889E-6 2.22222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-0.37778 L 2.77778E-7 1.11111E-6 " pathEditMode="relative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52 -0.40949 L -8.33333E-7 -3.7037E-6 " pathEditMode="relative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1329"/>
            <a:ext cx="5626968" cy="939559"/>
          </a:xfrm>
        </p:spPr>
        <p:txBody>
          <a:bodyPr>
            <a:noAutofit/>
          </a:bodyPr>
          <a:lstStyle/>
          <a:p>
            <a:r>
              <a:rPr lang="it-IT" sz="5400" b="1" dirty="0"/>
              <a:t>THERE  ARE   =   </a:t>
            </a:r>
            <a:endParaRPr lang="it-IT" sz="180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INTERROGATIVE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755576" y="3212976"/>
            <a:ext cx="17636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600" b="1" dirty="0">
                <a:solidFill>
                  <a:srgbClr val="FF0000"/>
                </a:solidFill>
              </a:rPr>
              <a:t>ARE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589350" y="3235623"/>
            <a:ext cx="25587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prstClr val="black"/>
                </a:solidFill>
              </a:rPr>
              <a:t>THERE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35378" y="2924944"/>
            <a:ext cx="66075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8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707904" y="4509120"/>
            <a:ext cx="1168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dirty="0">
                <a:solidFill>
                  <a:srgbClr val="FF0000"/>
                </a:solidFill>
              </a:rPr>
              <a:t>ARE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4705138" y="4509120"/>
            <a:ext cx="14510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</a:rPr>
              <a:t>THERE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6084168" y="4509120"/>
            <a:ext cx="93610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prstClr val="black"/>
                </a:solidFill>
              </a:rPr>
              <a:t>two</a:t>
            </a:r>
            <a:r>
              <a:rPr lang="it-IT" sz="3200" b="1" dirty="0">
                <a:solidFill>
                  <a:prstClr val="black"/>
                </a:solidFill>
              </a:rPr>
              <a:t>  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7092280" y="4509120"/>
            <a:ext cx="1138453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it-IT" sz="3200" b="1" dirty="0" err="1">
                <a:solidFill>
                  <a:prstClr val="black"/>
                </a:solidFill>
              </a:rPr>
              <a:t>lions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8100392" y="4509120"/>
            <a:ext cx="3577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779912" y="5157192"/>
            <a:ext cx="4966424" cy="58477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3200" b="1" dirty="0">
                <a:solidFill>
                  <a:srgbClr val="FF0000"/>
                </a:solidFill>
              </a:rPr>
              <a:t>ARE</a:t>
            </a:r>
            <a:r>
              <a:rPr lang="it-IT" sz="3200" b="1" dirty="0">
                <a:solidFill>
                  <a:prstClr val="black"/>
                </a:solidFill>
              </a:rPr>
              <a:t> THERE </a:t>
            </a:r>
            <a:r>
              <a:rPr lang="it-IT" sz="3200" b="1" dirty="0" err="1">
                <a:solidFill>
                  <a:prstClr val="black"/>
                </a:solidFill>
              </a:rPr>
              <a:t>any</a:t>
            </a:r>
            <a:r>
              <a:rPr lang="it-IT" sz="3200" b="1" dirty="0">
                <a:solidFill>
                  <a:prstClr val="black"/>
                </a:solidFill>
              </a:rPr>
              <a:t> people</a:t>
            </a:r>
            <a:r>
              <a:rPr lang="it-IT" sz="32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711751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799 -0.28033 L -0.01753 0.0032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00" y="1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2049 -0.2625 L -5.55556E-7 3.7037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00" y="1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-0.39884 L -2.77778E-7 1.11111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" y="19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7552 -0.40949 L -8.33333E-7 -3.7037E-6 " pathEditMode="relative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 animBg="1"/>
      <p:bldP spid="12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59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КОНСТРУКЦИЯ  THERE IS / THERE ARE</vt:lpstr>
      <vt:lpstr>THERE IS </vt:lpstr>
      <vt:lpstr>             THERE ARE  </vt:lpstr>
      <vt:lpstr>NEGATIVE </vt:lpstr>
      <vt:lpstr>NEGATIVE </vt:lpstr>
      <vt:lpstr>INTERROGATIVE</vt:lpstr>
      <vt:lpstr>INTERROGATIVE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2021-11-07T17:15:21Z</dcterms:created>
  <dcterms:modified xsi:type="dcterms:W3CDTF">2021-11-07T17:26:59Z</dcterms:modified>
</cp:coreProperties>
</file>