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6" r:id="rId9"/>
    <p:sldId id="267" r:id="rId10"/>
    <p:sldId id="263" r:id="rId11"/>
    <p:sldId id="264" r:id="rId12"/>
    <p:sldId id="265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76FD9-1377-4150-8290-F6D71DC86A8F}" type="datetimeFigureOut">
              <a:rPr lang="ru-RU" smtClean="0"/>
              <a:pPr/>
              <a:t>04.09.2025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E359D-1AE1-4D39-995F-5358D1DC65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76FD9-1377-4150-8290-F6D71DC86A8F}" type="datetimeFigureOut">
              <a:rPr lang="ru-RU" smtClean="0"/>
              <a:pPr/>
              <a:t>04.09.2025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E359D-1AE1-4D39-995F-5358D1DC65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76FD9-1377-4150-8290-F6D71DC86A8F}" type="datetimeFigureOut">
              <a:rPr lang="ru-RU" smtClean="0"/>
              <a:pPr/>
              <a:t>04.09.2025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E359D-1AE1-4D39-995F-5358D1DC65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76FD9-1377-4150-8290-F6D71DC86A8F}" type="datetimeFigureOut">
              <a:rPr lang="ru-RU" smtClean="0"/>
              <a:pPr/>
              <a:t>04.09.2025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E359D-1AE1-4D39-995F-5358D1DC65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76FD9-1377-4150-8290-F6D71DC86A8F}" type="datetimeFigureOut">
              <a:rPr lang="ru-RU" smtClean="0"/>
              <a:pPr/>
              <a:t>04.09.2025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E359D-1AE1-4D39-995F-5358D1DC65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76FD9-1377-4150-8290-F6D71DC86A8F}" type="datetimeFigureOut">
              <a:rPr lang="ru-RU" smtClean="0"/>
              <a:pPr/>
              <a:t>04.09.2025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E359D-1AE1-4D39-995F-5358D1DC65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76FD9-1377-4150-8290-F6D71DC86A8F}" type="datetimeFigureOut">
              <a:rPr lang="ru-RU" smtClean="0"/>
              <a:pPr/>
              <a:t>04.09.2025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E359D-1AE1-4D39-995F-5358D1DC65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76FD9-1377-4150-8290-F6D71DC86A8F}" type="datetimeFigureOut">
              <a:rPr lang="ru-RU" smtClean="0"/>
              <a:pPr/>
              <a:t>04.09.2025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E359D-1AE1-4D39-995F-5358D1DC65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76FD9-1377-4150-8290-F6D71DC86A8F}" type="datetimeFigureOut">
              <a:rPr lang="ru-RU" smtClean="0"/>
              <a:pPr/>
              <a:t>04.09.2025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E359D-1AE1-4D39-995F-5358D1DC65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76FD9-1377-4150-8290-F6D71DC86A8F}" type="datetimeFigureOut">
              <a:rPr lang="ru-RU" smtClean="0"/>
              <a:pPr/>
              <a:t>04.09.2025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E359D-1AE1-4D39-995F-5358D1DC65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76FD9-1377-4150-8290-F6D71DC86A8F}" type="datetimeFigureOut">
              <a:rPr lang="ru-RU" smtClean="0"/>
              <a:pPr/>
              <a:t>04.09.2025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E359D-1AE1-4D39-995F-5358D1DC65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776FD9-1377-4150-8290-F6D71DC86A8F}" type="datetimeFigureOut">
              <a:rPr lang="ru-RU" smtClean="0"/>
              <a:pPr/>
              <a:t>04.09.2025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E359D-1AE1-4D39-995F-5358D1DC65E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9600" dirty="0" smtClean="0"/>
              <a:t>Строки в </a:t>
            </a:r>
            <a:r>
              <a:rPr lang="en-US" sz="9600" smtClean="0"/>
              <a:t>Python</a:t>
            </a:r>
            <a:r>
              <a:rPr lang="ru-RU" sz="9600" smtClean="0"/>
              <a:t> </a:t>
            </a:r>
            <a:endParaRPr lang="ru-RU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Доступ по индексу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259632" y="4581128"/>
            <a:ext cx="66143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И Н Ф О Р М А Т И К А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1484784"/>
            <a:ext cx="403244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rgbClr val="C00000"/>
                </a:solidFill>
              </a:rPr>
              <a:t>В </a:t>
            </a:r>
            <a:r>
              <a:rPr lang="ru-RU" sz="2000" dirty="0" err="1">
                <a:solidFill>
                  <a:srgbClr val="C00000"/>
                </a:solidFill>
              </a:rPr>
              <a:t>Python</a:t>
            </a:r>
            <a:r>
              <a:rPr lang="ru-RU" sz="2000" dirty="0">
                <a:solidFill>
                  <a:srgbClr val="C00000"/>
                </a:solidFill>
              </a:rPr>
              <a:t> индексация начинается с нуля. Это означает, что первый элемент списка имеет индекс 0, второй — 1, и так далее. 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75656" y="544522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0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51720" y="544522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1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27784" y="544522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2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75856" y="544522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3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79912" y="544522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4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499992" y="544522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5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148064" y="544522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6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724128" y="544522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7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228184" y="544522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8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804248" y="544522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9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380312" y="544522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10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716016" y="1484784"/>
            <a:ext cx="421196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>
                <a:solidFill>
                  <a:srgbClr val="00B050"/>
                </a:solidFill>
              </a:rPr>
              <a:t>Python</a:t>
            </a:r>
            <a:r>
              <a:rPr lang="ru-RU" sz="2000" dirty="0">
                <a:solidFill>
                  <a:srgbClr val="00B050"/>
                </a:solidFill>
              </a:rPr>
              <a:t> поддерживает отрицательные индексы, которые позволяют обращаться к элементам списка с конца. Например, индекс -1 соответствует последнему элементу списка, -2 — предпоследнему и так </a:t>
            </a:r>
            <a:r>
              <a:rPr lang="ru-RU" sz="2000" dirty="0" smtClean="0">
                <a:solidFill>
                  <a:srgbClr val="00B050"/>
                </a:solidFill>
              </a:rPr>
              <a:t>далее.</a:t>
            </a:r>
            <a:endParaRPr lang="ru-RU" sz="2000" dirty="0">
              <a:solidFill>
                <a:srgbClr val="00B05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475656" y="4365104"/>
            <a:ext cx="489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-11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051720" y="4365104"/>
            <a:ext cx="489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-10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627784" y="4365104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-9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275856" y="4365104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-8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779912" y="4365104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-7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499992" y="4365104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-6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148064" y="4365104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-5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724128" y="4365104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-4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228184" y="4365104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-3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804248" y="4365104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-2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380312" y="4365104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-1</a:t>
            </a:r>
            <a:endParaRPr lang="ru-RU" b="1" dirty="0">
              <a:solidFill>
                <a:srgbClr val="00B050"/>
              </a:solidFill>
            </a:endParaRPr>
          </a:p>
        </p:txBody>
      </p:sp>
      <p:cxnSp>
        <p:nvCxnSpPr>
          <p:cNvPr id="35" name="Скругленная соединительная линия 34"/>
          <p:cNvCxnSpPr/>
          <p:nvPr/>
        </p:nvCxnSpPr>
        <p:spPr>
          <a:xfrm rot="10800000" flipH="1" flipV="1">
            <a:off x="467544" y="2276872"/>
            <a:ext cx="432049" cy="3298721"/>
          </a:xfrm>
          <a:prstGeom prst="curvedConnector4">
            <a:avLst>
              <a:gd name="adj1" fmla="val -94546"/>
              <a:gd name="adj2" fmla="val 99565"/>
            </a:avLst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Скругленная соединительная линия 41"/>
          <p:cNvCxnSpPr>
            <a:stCxn id="18" idx="3"/>
            <a:endCxn id="29" idx="3"/>
          </p:cNvCxnSpPr>
          <p:nvPr/>
        </p:nvCxnSpPr>
        <p:spPr>
          <a:xfrm flipH="1">
            <a:off x="7752530" y="2608169"/>
            <a:ext cx="1175446" cy="1941601"/>
          </a:xfrm>
          <a:prstGeom prst="curvedConnector3">
            <a:avLst>
              <a:gd name="adj1" fmla="val -2870"/>
            </a:avLst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Доступ по индексу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403648" y="2348880"/>
            <a:ext cx="66143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И Н Ф О Р М А Т И К А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19672" y="321297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0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95736" y="321297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1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1800" y="321297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2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19872" y="321297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3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23928" y="321297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4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44008" y="321297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5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92080" y="321297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6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868144" y="321297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7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372200" y="321297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8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948264" y="321297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9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524328" y="321297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10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619672" y="2132856"/>
            <a:ext cx="489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-11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195736" y="2132856"/>
            <a:ext cx="489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-10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771800" y="2132856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-9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419872" y="2132856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-8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923928" y="2132856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-7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644008" y="2132856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-6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292080" y="2132856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-5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868144" y="2132856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-4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372200" y="2132856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-3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948264" y="2132856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-2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524328" y="2132856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-1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395536" y="4365104"/>
            <a:ext cx="4572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smtClean="0"/>
              <a:t>s = 'ИНФОРМАТИКА'</a:t>
            </a:r>
          </a:p>
          <a:p>
            <a:r>
              <a:rPr lang="en-US" sz="2400" dirty="0" smtClean="0"/>
              <a:t>print(s[0])</a:t>
            </a:r>
          </a:p>
          <a:p>
            <a:r>
              <a:rPr lang="en-US" sz="2400" dirty="0" smtClean="0"/>
              <a:t>print (s[5])</a:t>
            </a:r>
          </a:p>
          <a:p>
            <a:r>
              <a:rPr lang="en-US" sz="2400" dirty="0" smtClean="0"/>
              <a:t>print (s[-2])</a:t>
            </a:r>
          </a:p>
          <a:p>
            <a:r>
              <a:rPr lang="en-US" sz="2400" dirty="0" smtClean="0"/>
              <a:t>print (s[-4])</a:t>
            </a:r>
            <a:endParaRPr lang="ru-RU" sz="2400" dirty="0"/>
          </a:p>
        </p:txBody>
      </p:sp>
      <p:sp>
        <p:nvSpPr>
          <p:cNvPr id="31" name="TextBox 30"/>
          <p:cNvSpPr txBox="1"/>
          <p:nvPr/>
        </p:nvSpPr>
        <p:spPr>
          <a:xfrm>
            <a:off x="4211960" y="4293096"/>
            <a:ext cx="46914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Что выведет программа?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2987824" y="4725144"/>
            <a:ext cx="7200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И</a:t>
            </a:r>
          </a:p>
          <a:p>
            <a:r>
              <a:rPr lang="ru-RU" sz="2400" b="1" dirty="0" smtClean="0">
                <a:solidFill>
                  <a:srgbClr val="C00000"/>
                </a:solidFill>
              </a:rPr>
              <a:t>М</a:t>
            </a:r>
          </a:p>
          <a:p>
            <a:r>
              <a:rPr lang="ru-RU" sz="2400" b="1" dirty="0" smtClean="0">
                <a:solidFill>
                  <a:srgbClr val="C00000"/>
                </a:solidFill>
              </a:rPr>
              <a:t>К</a:t>
            </a:r>
          </a:p>
          <a:p>
            <a:r>
              <a:rPr lang="ru-RU" sz="2400" b="1" dirty="0" smtClean="0">
                <a:solidFill>
                  <a:srgbClr val="C00000"/>
                </a:solidFill>
              </a:rPr>
              <a:t>Т</a:t>
            </a:r>
            <a:endParaRPr lang="ru-RU" sz="2400" b="1" dirty="0">
              <a:solidFill>
                <a:srgbClr val="C00000"/>
              </a:solidFill>
            </a:endParaRPr>
          </a:p>
        </p:txBody>
      </p:sp>
      <p:cxnSp>
        <p:nvCxnSpPr>
          <p:cNvPr id="34" name="Прямая со стрелкой 33"/>
          <p:cNvCxnSpPr/>
          <p:nvPr/>
        </p:nvCxnSpPr>
        <p:spPr>
          <a:xfrm>
            <a:off x="1907704" y="5013176"/>
            <a:ext cx="108012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>
            <a:off x="1907704" y="5373216"/>
            <a:ext cx="108012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>
            <a:off x="1907704" y="5733256"/>
            <a:ext cx="108012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>
            <a:off x="1907704" y="6093296"/>
            <a:ext cx="108012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539552" y="1556792"/>
            <a:ext cx="82318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s[</a:t>
            </a:r>
            <a:r>
              <a:rPr lang="en-US" sz="2400" b="1" dirty="0" err="1" smtClean="0"/>
              <a:t>i</a:t>
            </a:r>
            <a:r>
              <a:rPr lang="en-US" sz="2400" b="1" dirty="0" smtClean="0"/>
              <a:t>] – </a:t>
            </a:r>
            <a:r>
              <a:rPr lang="ru-RU" sz="2400" b="1" dirty="0" smtClean="0"/>
              <a:t>взятие одного символа строки, который имеет номер </a:t>
            </a:r>
            <a:r>
              <a:rPr lang="en-US" sz="2400" b="1" dirty="0" err="1" smtClean="0"/>
              <a:t>i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3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Срезы строк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331640" y="2348880"/>
            <a:ext cx="66143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И Н Ф О Р М А Т И К А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47664" y="321297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0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23728" y="321297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1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99792" y="321297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2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47864" y="321297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3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51920" y="321297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4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0" y="321297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5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220072" y="321297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6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96136" y="321297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7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300192" y="321297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8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76256" y="321297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9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452320" y="321297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10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547664" y="2132856"/>
            <a:ext cx="489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-11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23728" y="2132856"/>
            <a:ext cx="489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-10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99792" y="2132856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-9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347864" y="2132856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-8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851920" y="2132856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-7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572000" y="2132856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-6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220072" y="2132856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-5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796136" y="2132856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-4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300192" y="2132856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-3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876256" y="2132856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-2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452320" y="2132856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-1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539552" y="1340768"/>
            <a:ext cx="80648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rgbClr val="C00000"/>
                </a:solidFill>
              </a:rPr>
              <a:t>Срез извлекает подстроку начиная с начального индекса (включительно) и заканчивая последним индексом (не включая его)</a:t>
            </a:r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395536" y="3645024"/>
            <a:ext cx="45720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smtClean="0"/>
              <a:t>s = 'ИНФОРМАТИКА'</a:t>
            </a:r>
          </a:p>
          <a:p>
            <a:r>
              <a:rPr lang="en-US" sz="2400" dirty="0" smtClean="0"/>
              <a:t>print(s[2:])</a:t>
            </a:r>
          </a:p>
          <a:p>
            <a:r>
              <a:rPr lang="en-US" sz="2400" dirty="0" smtClean="0"/>
              <a:t>print(s[:4])</a:t>
            </a:r>
          </a:p>
          <a:p>
            <a:r>
              <a:rPr lang="en-US" sz="2400" dirty="0" smtClean="0"/>
              <a:t>print(s[2:5])</a:t>
            </a:r>
          </a:p>
          <a:p>
            <a:r>
              <a:rPr lang="en-US" sz="2400" dirty="0" smtClean="0"/>
              <a:t>print(s[:-3])</a:t>
            </a:r>
          </a:p>
          <a:p>
            <a:r>
              <a:rPr lang="en-US" sz="2400" dirty="0" smtClean="0"/>
              <a:t>print(s[-3:])</a:t>
            </a:r>
          </a:p>
          <a:p>
            <a:r>
              <a:rPr lang="en-US" sz="2400" dirty="0" smtClean="0"/>
              <a:t>print(s[-11:11])</a:t>
            </a:r>
          </a:p>
          <a:p>
            <a:r>
              <a:rPr lang="en-US" sz="2400" dirty="0" smtClean="0"/>
              <a:t>print(s[::-1])</a:t>
            </a:r>
            <a:endParaRPr lang="ru-RU" sz="2400" dirty="0"/>
          </a:p>
        </p:txBody>
      </p:sp>
      <p:sp>
        <p:nvSpPr>
          <p:cNvPr id="28" name="TextBox 27"/>
          <p:cNvSpPr txBox="1"/>
          <p:nvPr/>
        </p:nvSpPr>
        <p:spPr>
          <a:xfrm>
            <a:off x="6300192" y="4437112"/>
            <a:ext cx="248414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Что выведет </a:t>
            </a:r>
            <a:endParaRPr lang="en-US" sz="3200" b="1" dirty="0" smtClean="0">
              <a:solidFill>
                <a:srgbClr val="C00000"/>
              </a:solidFill>
            </a:endParaRPr>
          </a:p>
          <a:p>
            <a:r>
              <a:rPr lang="ru-RU" sz="3200" b="1" dirty="0" smtClean="0">
                <a:solidFill>
                  <a:srgbClr val="C00000"/>
                </a:solidFill>
              </a:rPr>
              <a:t>программа?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3203848" y="4005064"/>
            <a:ext cx="4572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ФОРМАТИКА</a:t>
            </a:r>
          </a:p>
          <a:p>
            <a:r>
              <a:rPr lang="ru-RU" sz="2400" b="1" dirty="0" smtClean="0">
                <a:solidFill>
                  <a:srgbClr val="C00000"/>
                </a:solidFill>
              </a:rPr>
              <a:t>ИНФО</a:t>
            </a:r>
          </a:p>
          <a:p>
            <a:r>
              <a:rPr lang="ru-RU" sz="2400" b="1" dirty="0" smtClean="0">
                <a:solidFill>
                  <a:srgbClr val="C00000"/>
                </a:solidFill>
              </a:rPr>
              <a:t>ФОР</a:t>
            </a:r>
          </a:p>
          <a:p>
            <a:r>
              <a:rPr lang="ru-RU" sz="2400" b="1" dirty="0" smtClean="0">
                <a:solidFill>
                  <a:srgbClr val="C00000"/>
                </a:solidFill>
              </a:rPr>
              <a:t>ИНФОРМАТ</a:t>
            </a:r>
          </a:p>
          <a:p>
            <a:r>
              <a:rPr lang="ru-RU" sz="2400" b="1" dirty="0" smtClean="0">
                <a:solidFill>
                  <a:srgbClr val="C00000"/>
                </a:solidFill>
              </a:rPr>
              <a:t>ИКА</a:t>
            </a:r>
          </a:p>
          <a:p>
            <a:r>
              <a:rPr lang="ru-RU" sz="2400" b="1" dirty="0" smtClean="0">
                <a:solidFill>
                  <a:srgbClr val="C00000"/>
                </a:solidFill>
              </a:rPr>
              <a:t>ИНФОРМАТИКА</a:t>
            </a:r>
          </a:p>
          <a:p>
            <a:r>
              <a:rPr lang="ru-RU" sz="2400" b="1" dirty="0" smtClean="0">
                <a:solidFill>
                  <a:srgbClr val="C00000"/>
                </a:solidFill>
              </a:rPr>
              <a:t>АКИТАМРОФНИ</a:t>
            </a:r>
            <a:endParaRPr lang="ru-RU" sz="2400" b="1" dirty="0">
              <a:solidFill>
                <a:srgbClr val="C00000"/>
              </a:solidFill>
            </a:endParaRPr>
          </a:p>
        </p:txBody>
      </p:sp>
      <p:cxnSp>
        <p:nvCxnSpPr>
          <p:cNvPr id="31" name="Прямая со стрелкой 30"/>
          <p:cNvCxnSpPr/>
          <p:nvPr/>
        </p:nvCxnSpPr>
        <p:spPr>
          <a:xfrm>
            <a:off x="2483768" y="4221088"/>
            <a:ext cx="648072" cy="0"/>
          </a:xfrm>
          <a:prstGeom prst="straightConnector1">
            <a:avLst/>
          </a:prstGeom>
          <a:ln w="31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>
            <a:off x="2483768" y="4581128"/>
            <a:ext cx="648072" cy="0"/>
          </a:xfrm>
          <a:prstGeom prst="straightConnector1">
            <a:avLst/>
          </a:prstGeom>
          <a:ln w="31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>
            <a:off x="2483768" y="4941168"/>
            <a:ext cx="648072" cy="0"/>
          </a:xfrm>
          <a:prstGeom prst="straightConnector1">
            <a:avLst/>
          </a:prstGeom>
          <a:ln w="31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>
            <a:off x="2483768" y="5301208"/>
            <a:ext cx="648072" cy="0"/>
          </a:xfrm>
          <a:prstGeom prst="straightConnector1">
            <a:avLst/>
          </a:prstGeom>
          <a:ln w="31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>
            <a:off x="2483768" y="5661248"/>
            <a:ext cx="648072" cy="0"/>
          </a:xfrm>
          <a:prstGeom prst="straightConnector1">
            <a:avLst/>
          </a:prstGeom>
          <a:ln w="31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>
            <a:off x="2483768" y="6021288"/>
            <a:ext cx="648072" cy="0"/>
          </a:xfrm>
          <a:prstGeom prst="straightConnector1">
            <a:avLst/>
          </a:prstGeom>
          <a:ln w="31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>
            <a:off x="2483768" y="6381328"/>
            <a:ext cx="648072" cy="0"/>
          </a:xfrm>
          <a:prstGeom prst="straightConnector1">
            <a:avLst/>
          </a:prstGeom>
          <a:ln w="31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8" grpId="0"/>
      <p:bldP spid="2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 </a:t>
            </a:r>
            <a:r>
              <a:rPr lang="ru-RU" dirty="0" smtClean="0"/>
              <a:t>и </a:t>
            </a:r>
            <a:r>
              <a:rPr lang="en-US" dirty="0" smtClean="0"/>
              <a:t>add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539552" y="1556792"/>
            <a:ext cx="810055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set – </a:t>
            </a:r>
            <a:r>
              <a:rPr lang="ru-RU" sz="2400" b="1" dirty="0" smtClean="0"/>
              <a:t>это множество </a:t>
            </a:r>
          </a:p>
          <a:p>
            <a:r>
              <a:rPr lang="ru-RU" sz="2400" b="1" dirty="0" smtClean="0"/>
              <a:t>         (неупорядоченная коллекция уникальных элементов)</a:t>
            </a:r>
          </a:p>
          <a:p>
            <a:endParaRPr lang="ru-RU" sz="2400" b="1" dirty="0" smtClean="0"/>
          </a:p>
          <a:p>
            <a:r>
              <a:rPr lang="en-US" sz="2400" b="1" dirty="0" smtClean="0"/>
              <a:t>add – </a:t>
            </a:r>
            <a:r>
              <a:rPr lang="ru-RU" sz="2400" b="1" dirty="0" smtClean="0"/>
              <a:t>метод для добавления элементов в множество</a:t>
            </a:r>
            <a:endParaRPr lang="ru-RU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115616" y="3212976"/>
            <a:ext cx="743812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Каждый элемент множества неповторим</a:t>
            </a:r>
          </a:p>
          <a:p>
            <a:r>
              <a:rPr lang="ru-RU" sz="2400" b="1" dirty="0" smtClean="0">
                <a:solidFill>
                  <a:srgbClr val="FF0000"/>
                </a:solidFill>
              </a:rPr>
              <a:t>У элементов нет порядкового номера</a:t>
            </a:r>
          </a:p>
          <a:p>
            <a:endParaRPr lang="en-US" sz="2400" b="1" dirty="0" smtClean="0">
              <a:solidFill>
                <a:srgbClr val="FF0000"/>
              </a:solidFill>
            </a:endParaRPr>
          </a:p>
          <a:p>
            <a:r>
              <a:rPr lang="ru-RU" sz="2400" b="1" dirty="0" smtClean="0">
                <a:solidFill>
                  <a:srgbClr val="FF0000"/>
                </a:solidFill>
              </a:rPr>
              <a:t>Множества могут содержать : числа, строки, кортежи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endParaRPr lang="ru-RU" sz="2400" b="1" dirty="0" smtClean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3212976"/>
            <a:ext cx="518091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80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Создание множеств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539552" y="1556792"/>
            <a:ext cx="54420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Способ 1: с помощью фигурных скобок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1560" y="2060848"/>
            <a:ext cx="23762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s={1,2,2,3,4,4,5}</a:t>
            </a:r>
          </a:p>
          <a:p>
            <a:r>
              <a:rPr lang="en-US" sz="2400" b="1" dirty="0" smtClean="0"/>
              <a:t>print (s)</a:t>
            </a:r>
            <a:endParaRPr lang="ru-RU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220072" y="2708920"/>
            <a:ext cx="2376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{1, 2, 3, 4, 5}</a:t>
            </a:r>
            <a:endParaRPr lang="ru-RU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067944" y="2132856"/>
            <a:ext cx="46914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Что выведет программа?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9552" y="3284984"/>
            <a:ext cx="49560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Способ </a:t>
            </a:r>
            <a:r>
              <a:rPr lang="en-US" sz="2400" b="1" dirty="0" smtClean="0">
                <a:solidFill>
                  <a:srgbClr val="002060"/>
                </a:solidFill>
              </a:rPr>
              <a:t>2</a:t>
            </a:r>
            <a:r>
              <a:rPr lang="ru-RU" sz="2400" b="1" dirty="0" smtClean="0">
                <a:solidFill>
                  <a:srgbClr val="002060"/>
                </a:solidFill>
              </a:rPr>
              <a:t>: с помощью функции </a:t>
            </a:r>
            <a:r>
              <a:rPr lang="en-US" sz="2400" b="1" dirty="0" smtClean="0">
                <a:solidFill>
                  <a:srgbClr val="002060"/>
                </a:solidFill>
              </a:rPr>
              <a:t>set()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1560" y="3789040"/>
            <a:ext cx="31683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s=set([1,2,2,3,4,4,5])</a:t>
            </a:r>
          </a:p>
          <a:p>
            <a:r>
              <a:rPr lang="en-US" sz="2400" b="1" dirty="0" smtClean="0"/>
              <a:t>print (s)</a:t>
            </a:r>
            <a:endParaRPr lang="ru-RU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4067944" y="3717032"/>
            <a:ext cx="46914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Что выведет программа?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92080" y="4293096"/>
            <a:ext cx="2376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{1, 2, 3, 4, 5}</a:t>
            </a:r>
            <a:endParaRPr lang="ru-RU" sz="24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611560" y="5229200"/>
            <a:ext cx="31683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s='ИНФОРМАТИКА'</a:t>
            </a:r>
          </a:p>
          <a:p>
            <a:r>
              <a:rPr lang="en-US" sz="2400" b="1" dirty="0" err="1" smtClean="0"/>
              <a:t>ss</a:t>
            </a:r>
            <a:r>
              <a:rPr lang="en-US" sz="2400" b="1" dirty="0" smtClean="0"/>
              <a:t>=set(s)</a:t>
            </a:r>
          </a:p>
          <a:p>
            <a:r>
              <a:rPr lang="en-US" sz="2400" b="1" dirty="0" smtClean="0"/>
              <a:t>print (</a:t>
            </a:r>
            <a:r>
              <a:rPr lang="en-US" sz="2400" b="1" dirty="0" err="1" smtClean="0"/>
              <a:t>ss</a:t>
            </a:r>
            <a:r>
              <a:rPr lang="en-US" sz="2400" b="1" dirty="0" smtClean="0"/>
              <a:t>)</a:t>
            </a:r>
            <a:endParaRPr lang="ru-RU" sz="2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4067944" y="5013176"/>
            <a:ext cx="46914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Что выведет программа?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995936" y="5589240"/>
            <a:ext cx="4968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{'Ф', 'О', 'К', 'Р', 'Т', 'Н', 'М', 'А', 'И'}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Создание множеств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539552" y="1556792"/>
            <a:ext cx="43084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Создание множества из числа: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1560" y="2060848"/>
            <a:ext cx="41044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n=1111256893254</a:t>
            </a:r>
          </a:p>
          <a:p>
            <a:r>
              <a:rPr lang="en-US" sz="2400" b="1" dirty="0" smtClean="0"/>
              <a:t>s=set(</a:t>
            </a:r>
            <a:r>
              <a:rPr lang="en-US" sz="2400" b="1" dirty="0" err="1" smtClean="0">
                <a:solidFill>
                  <a:srgbClr val="C00000"/>
                </a:solidFill>
              </a:rPr>
              <a:t>str</a:t>
            </a:r>
            <a:r>
              <a:rPr lang="en-US" sz="2400" b="1" dirty="0" smtClean="0"/>
              <a:t>(n))</a:t>
            </a:r>
          </a:p>
          <a:p>
            <a:r>
              <a:rPr lang="en-US" sz="2400" b="1" dirty="0" smtClean="0"/>
              <a:t>print (s)</a:t>
            </a:r>
            <a:endParaRPr lang="ru-RU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427984" y="2492896"/>
            <a:ext cx="3816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{'3', '5', '4', '9', '2', '1', '8', '6'}</a:t>
            </a:r>
            <a:endParaRPr lang="ru-RU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067944" y="1988840"/>
            <a:ext cx="46914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Что выведет программа?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9552" y="3284984"/>
            <a:ext cx="47096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Способ </a:t>
            </a:r>
            <a:r>
              <a:rPr lang="en-US" sz="2400" b="1" dirty="0" smtClean="0">
                <a:solidFill>
                  <a:srgbClr val="002060"/>
                </a:solidFill>
              </a:rPr>
              <a:t>3</a:t>
            </a:r>
            <a:r>
              <a:rPr lang="ru-RU" sz="2400" b="1" dirty="0" smtClean="0">
                <a:solidFill>
                  <a:srgbClr val="002060"/>
                </a:solidFill>
              </a:rPr>
              <a:t>: с помощью генератора: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1560" y="3789040"/>
            <a:ext cx="31683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Способ 1 (цикл </a:t>
            </a:r>
            <a:r>
              <a:rPr lang="en-US" sz="2400" b="1" dirty="0" smtClean="0"/>
              <a:t>for</a:t>
            </a:r>
            <a:r>
              <a:rPr lang="ru-RU" sz="2400" b="1" dirty="0" smtClean="0"/>
              <a:t>)</a:t>
            </a:r>
          </a:p>
          <a:p>
            <a:r>
              <a:rPr lang="en-US" sz="2400" b="1" dirty="0" smtClean="0"/>
              <a:t>s=set()</a:t>
            </a:r>
          </a:p>
          <a:p>
            <a:r>
              <a:rPr lang="en-US" sz="2400" b="1" dirty="0" smtClean="0"/>
              <a:t>for x in range(10):</a:t>
            </a:r>
          </a:p>
          <a:p>
            <a:r>
              <a:rPr lang="en-US" sz="2400" b="1" dirty="0" smtClean="0"/>
              <a:t>               if x%2==0:</a:t>
            </a:r>
          </a:p>
          <a:p>
            <a:r>
              <a:rPr lang="en-US" sz="2400" b="1" dirty="0" smtClean="0"/>
              <a:t>                     </a:t>
            </a:r>
            <a:r>
              <a:rPr lang="en-US" sz="2400" b="1" dirty="0" err="1" smtClean="0"/>
              <a:t>s.add</a:t>
            </a:r>
            <a:r>
              <a:rPr lang="en-US" sz="2400" b="1" dirty="0" smtClean="0"/>
              <a:t>(x**2)</a:t>
            </a:r>
          </a:p>
          <a:p>
            <a:r>
              <a:rPr lang="en-US" sz="2400" b="1" dirty="0" smtClean="0"/>
              <a:t>print(s)</a:t>
            </a:r>
            <a:endParaRPr lang="ru-RU" sz="2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3995936" y="3789040"/>
            <a:ext cx="48245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Способ 2</a:t>
            </a:r>
            <a:r>
              <a:rPr lang="en-US" sz="2400" b="1" dirty="0" smtClean="0"/>
              <a:t> (</a:t>
            </a:r>
            <a:r>
              <a:rPr lang="ru-RU" sz="2400" b="1" dirty="0" smtClean="0"/>
              <a:t>генератор</a:t>
            </a:r>
            <a:r>
              <a:rPr lang="en-US" sz="2400" b="1" dirty="0" smtClean="0"/>
              <a:t>)</a:t>
            </a:r>
            <a:endParaRPr lang="ru-RU" sz="2400" b="1" dirty="0" smtClean="0"/>
          </a:p>
          <a:p>
            <a:r>
              <a:rPr lang="en-US" sz="2400" b="1" dirty="0" smtClean="0"/>
              <a:t>s={x**2 for x in range(10) if x%2==0}</a:t>
            </a:r>
          </a:p>
          <a:p>
            <a:r>
              <a:rPr lang="en-US" sz="2400" b="1" dirty="0" smtClean="0"/>
              <a:t>print(s)</a:t>
            </a:r>
            <a:endParaRPr lang="ru-RU" sz="24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4067944" y="5085184"/>
            <a:ext cx="46914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Что выведет программа?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292080" y="5661248"/>
            <a:ext cx="2232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{0, 64, 4, 36, 16}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8" grpId="0"/>
      <p:bldP spid="9" grpId="0"/>
      <p:bldP spid="10" grpId="0"/>
      <p:bldP spid="11" grpId="0"/>
      <p:bldP spid="17" grpId="0"/>
      <p:bldP spid="18" grpId="0"/>
      <p:bldP spid="1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4572000" y="1124744"/>
            <a:ext cx="4392488" cy="259228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179512" y="1124744"/>
            <a:ext cx="4392488" cy="43924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251520" y="3140968"/>
            <a:ext cx="4176464" cy="165618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выведет программа?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51520" y="1268760"/>
            <a:ext cx="4176464" cy="165618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716016" y="1268760"/>
            <a:ext cx="4176464" cy="165618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1268760"/>
            <a:ext cx="237626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x=2</a:t>
            </a:r>
          </a:p>
          <a:p>
            <a:r>
              <a:rPr lang="en-US" sz="3200" dirty="0" smtClean="0"/>
              <a:t>y=3</a:t>
            </a:r>
          </a:p>
          <a:p>
            <a:r>
              <a:rPr lang="en-US" sz="3200" dirty="0" smtClean="0"/>
              <a:t>print(</a:t>
            </a:r>
            <a:r>
              <a:rPr lang="en-US" sz="3200" dirty="0" err="1" smtClean="0"/>
              <a:t>x+y</a:t>
            </a:r>
            <a:r>
              <a:rPr lang="en-US" sz="3200" dirty="0" smtClean="0"/>
              <a:t>)</a:t>
            </a:r>
            <a:endParaRPr lang="ru-RU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2267744" y="2276872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5</a:t>
            </a:r>
            <a:endParaRPr lang="ru-RU" sz="32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788024" y="1268760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200" dirty="0" smtClean="0"/>
              <a:t>x=input()</a:t>
            </a:r>
          </a:p>
          <a:p>
            <a:r>
              <a:rPr lang="en-US" sz="3200" dirty="0" smtClean="0"/>
              <a:t>y=input()</a:t>
            </a:r>
          </a:p>
          <a:p>
            <a:r>
              <a:rPr lang="en-US" sz="3200" dirty="0" smtClean="0"/>
              <a:t>print(</a:t>
            </a:r>
            <a:r>
              <a:rPr lang="en-US" sz="3200" dirty="0" err="1" smtClean="0"/>
              <a:t>x+y</a:t>
            </a:r>
            <a:r>
              <a:rPr lang="en-US" sz="3200" dirty="0" smtClean="0"/>
              <a:t>)</a:t>
            </a:r>
            <a:endParaRPr lang="ru-RU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7020272" y="1268760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2</a:t>
            </a:r>
            <a:endParaRPr lang="ru-RU" sz="32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7020272" y="1772816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3</a:t>
            </a:r>
            <a:endParaRPr lang="ru-RU" sz="32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7020272" y="2276872"/>
            <a:ext cx="375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?</a:t>
            </a:r>
            <a:endParaRPr lang="ru-RU" sz="32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6948264" y="2276872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23</a:t>
            </a:r>
            <a:endParaRPr lang="ru-RU" sz="3200" b="1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51520" y="3140968"/>
            <a:ext cx="223224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x=2.5</a:t>
            </a:r>
          </a:p>
          <a:p>
            <a:r>
              <a:rPr lang="en-US" sz="3200" dirty="0" smtClean="0"/>
              <a:t>y=3.8</a:t>
            </a:r>
          </a:p>
          <a:p>
            <a:r>
              <a:rPr lang="en-US" sz="3200" dirty="0" smtClean="0"/>
              <a:t>print(</a:t>
            </a:r>
            <a:r>
              <a:rPr lang="en-US" sz="3200" dirty="0" err="1" smtClean="0"/>
              <a:t>x+y</a:t>
            </a:r>
            <a:r>
              <a:rPr lang="en-US" sz="3200" dirty="0" smtClean="0"/>
              <a:t>)</a:t>
            </a:r>
            <a:endParaRPr lang="ru-RU" sz="3200" dirty="0"/>
          </a:p>
        </p:txBody>
      </p:sp>
      <p:sp>
        <p:nvSpPr>
          <p:cNvPr id="17" name="TextBox 16"/>
          <p:cNvSpPr txBox="1"/>
          <p:nvPr/>
        </p:nvSpPr>
        <p:spPr>
          <a:xfrm>
            <a:off x="2267744" y="4077072"/>
            <a:ext cx="7104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6.3</a:t>
            </a:r>
            <a:endParaRPr lang="ru-RU" sz="32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539552" y="5589240"/>
            <a:ext cx="365055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/>
              <a:t>Что присвоили </a:t>
            </a:r>
          </a:p>
          <a:p>
            <a:pPr algn="ctr"/>
            <a:r>
              <a:rPr lang="ru-RU" sz="3200" b="1" dirty="0" smtClean="0"/>
              <a:t>переменным </a:t>
            </a:r>
            <a:r>
              <a:rPr lang="ru-RU" sz="3200" b="1" dirty="0" err="1" smtClean="0"/>
              <a:t>х</a:t>
            </a:r>
            <a:r>
              <a:rPr lang="ru-RU" sz="3200" b="1" dirty="0" smtClean="0"/>
              <a:t> и </a:t>
            </a:r>
            <a:r>
              <a:rPr lang="en-US" sz="3200" b="1" dirty="0" smtClean="0"/>
              <a:t>y</a:t>
            </a:r>
            <a:r>
              <a:rPr lang="ru-RU" sz="3200" b="1" dirty="0" smtClean="0"/>
              <a:t>?</a:t>
            </a:r>
            <a:endParaRPr lang="ru-RU" sz="3200" b="1" dirty="0"/>
          </a:p>
        </p:txBody>
      </p:sp>
      <p:cxnSp>
        <p:nvCxnSpPr>
          <p:cNvPr id="20" name="Прямая со стрелкой 19"/>
          <p:cNvCxnSpPr/>
          <p:nvPr/>
        </p:nvCxnSpPr>
        <p:spPr>
          <a:xfrm>
            <a:off x="10692680" y="4293096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691680" y="4869160"/>
            <a:ext cx="12234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числа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940152" y="2996952"/>
            <a:ext cx="18047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символы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8028384" y="1268760"/>
            <a:ext cx="7104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2.3</a:t>
            </a:r>
            <a:endParaRPr lang="ru-RU" sz="32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8028384" y="1772816"/>
            <a:ext cx="7104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5.3</a:t>
            </a:r>
            <a:endParaRPr lang="ru-RU" sz="32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8172400" y="2276872"/>
            <a:ext cx="375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?</a:t>
            </a:r>
            <a:endParaRPr lang="ru-RU" sz="32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7668344" y="2276872"/>
            <a:ext cx="12362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2.35.3</a:t>
            </a:r>
            <a:endParaRPr lang="ru-RU" sz="32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5076056" y="3749457"/>
            <a:ext cx="406794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C00000"/>
                </a:solidFill>
              </a:rPr>
              <a:t>В </a:t>
            </a:r>
            <a:r>
              <a:rPr lang="en-US" sz="2800" dirty="0" smtClean="0">
                <a:solidFill>
                  <a:srgbClr val="C00000"/>
                </a:solidFill>
              </a:rPr>
              <a:t>Python</a:t>
            </a:r>
            <a:r>
              <a:rPr lang="ru-RU" sz="2800" dirty="0" smtClean="0">
                <a:solidFill>
                  <a:srgbClr val="C00000"/>
                </a:solidFill>
              </a:rPr>
              <a:t> информация изначально воспринимается как строка (тип </a:t>
            </a:r>
            <a:r>
              <a:rPr lang="en-US" sz="2800" dirty="0" err="1" smtClean="0">
                <a:solidFill>
                  <a:srgbClr val="C00000"/>
                </a:solidFill>
              </a:rPr>
              <a:t>str</a:t>
            </a:r>
            <a:r>
              <a:rPr lang="ru-RU" sz="2800" dirty="0" smtClean="0">
                <a:solidFill>
                  <a:srgbClr val="C00000"/>
                </a:solidFill>
              </a:rPr>
              <a:t>). Функция </a:t>
            </a:r>
            <a:r>
              <a:rPr lang="en-US" sz="2800" dirty="0" smtClean="0">
                <a:solidFill>
                  <a:srgbClr val="C00000"/>
                </a:solidFill>
              </a:rPr>
              <a:t>input()</a:t>
            </a:r>
            <a:r>
              <a:rPr lang="ru-RU" sz="2800" dirty="0" smtClean="0">
                <a:solidFill>
                  <a:srgbClr val="C00000"/>
                </a:solidFill>
              </a:rPr>
              <a:t> по умолчанию возвращает введенную строку в виде </a:t>
            </a:r>
            <a:r>
              <a:rPr lang="en-US" sz="2800" dirty="0" err="1" smtClean="0">
                <a:solidFill>
                  <a:srgbClr val="C00000"/>
                </a:solidFill>
              </a:rPr>
              <a:t>str</a:t>
            </a:r>
            <a:r>
              <a:rPr lang="ru-RU" sz="2800" dirty="0" smtClean="0">
                <a:solidFill>
                  <a:srgbClr val="C00000"/>
                </a:solidFill>
              </a:rPr>
              <a:t>. </a:t>
            </a:r>
            <a:endParaRPr lang="ru-RU" sz="2800" dirty="0">
              <a:solidFill>
                <a:srgbClr val="C00000"/>
              </a:solidFill>
            </a:endParaRPr>
          </a:p>
        </p:txBody>
      </p:sp>
      <p:pic>
        <p:nvPicPr>
          <p:cNvPr id="1028" name="Picture 4" descr="Picture background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55976" y="4437112"/>
            <a:ext cx="950213" cy="16473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7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00" dur="250" autoRev="1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101" dur="250" autoRev="1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02" dur="250" autoRev="1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3" dur="250" autoRev="1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7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20" dur="250" autoRev="1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>
                                      <p:cBhvr>
                                        <p:cTn id="121" dur="250" autoRev="1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22" dur="250" autoRev="1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3" dur="250" autoRev="1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6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4" grpId="1" animBg="1"/>
      <p:bldP spid="23" grpId="0" animBg="1"/>
      <p:bldP spid="23" grpId="1" animBg="1"/>
      <p:bldP spid="16" grpId="0" animBg="1"/>
      <p:bldP spid="16" grpId="1" animBg="1"/>
      <p:bldP spid="4" grpId="0"/>
      <p:bldP spid="8" grpId="0" animBg="1"/>
      <p:bldP spid="9" grpId="0" animBg="1"/>
      <p:bldP spid="6" grpId="0"/>
      <p:bldP spid="10" grpId="0"/>
      <p:bldP spid="5" grpId="0"/>
      <p:bldP spid="11" grpId="0"/>
      <p:bldP spid="12" grpId="0"/>
      <p:bldP spid="13" grpId="0"/>
      <p:bldP spid="13" grpId="1"/>
      <p:bldP spid="14" grpId="0"/>
      <p:bldP spid="15" grpId="0"/>
      <p:bldP spid="17" grpId="0"/>
      <p:bldP spid="18" grpId="0"/>
      <p:bldP spid="18" grpId="1"/>
      <p:bldP spid="21" grpId="0"/>
      <p:bldP spid="22" grpId="0"/>
      <p:bldP spid="26" grpId="0"/>
      <p:bldP spid="27" grpId="0"/>
      <p:bldP spid="28" grpId="0"/>
      <p:bldP spid="28" grpId="1"/>
      <p:bldP spid="29" grpId="0"/>
      <p:bldP spid="3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2483768" y="332656"/>
            <a:ext cx="4176464" cy="165618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555776" y="332656"/>
            <a:ext cx="345638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x=input()</a:t>
            </a:r>
          </a:p>
          <a:p>
            <a:r>
              <a:rPr lang="en-US" sz="3200" dirty="0" smtClean="0"/>
              <a:t>y=input()</a:t>
            </a:r>
          </a:p>
          <a:p>
            <a:r>
              <a:rPr lang="en-US" sz="3200" dirty="0" smtClean="0"/>
              <a:t>print(</a:t>
            </a:r>
            <a:r>
              <a:rPr lang="en-US" sz="3200" dirty="0" err="1" smtClean="0"/>
              <a:t>x+y</a:t>
            </a:r>
            <a:r>
              <a:rPr lang="en-US" sz="3200" dirty="0" smtClean="0"/>
              <a:t>)</a:t>
            </a:r>
            <a:endParaRPr lang="ru-RU" sz="3200" dirty="0"/>
          </a:p>
        </p:txBody>
      </p:sp>
      <p:cxnSp>
        <p:nvCxnSpPr>
          <p:cNvPr id="20" name="Прямая со стрелкой 19"/>
          <p:cNvCxnSpPr/>
          <p:nvPr/>
        </p:nvCxnSpPr>
        <p:spPr>
          <a:xfrm>
            <a:off x="10692680" y="4293096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691680" y="4869160"/>
            <a:ext cx="12234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числа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51520" y="4797152"/>
            <a:ext cx="864096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Чтобы ввести число, нужно использовать функции, которые преобразовывают данные из символьного типа в числовой: </a:t>
            </a:r>
            <a:r>
              <a:rPr lang="en-US" sz="2800" dirty="0" err="1" smtClean="0"/>
              <a:t>int</a:t>
            </a:r>
            <a:r>
              <a:rPr lang="ru-RU" sz="2800" dirty="0" smtClean="0"/>
              <a:t> (целое число) или </a:t>
            </a:r>
            <a:r>
              <a:rPr lang="en-US" sz="2800" dirty="0" smtClean="0"/>
              <a:t>float (</a:t>
            </a:r>
            <a:r>
              <a:rPr lang="ru-RU" sz="2800" dirty="0" smtClean="0"/>
              <a:t>число с плавающей точкой</a:t>
            </a:r>
            <a:r>
              <a:rPr lang="en-US" sz="2800" dirty="0" smtClean="0"/>
              <a:t>)</a:t>
            </a:r>
            <a:endParaRPr lang="ru-RU" sz="2800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179512" y="2852936"/>
            <a:ext cx="4176464" cy="165618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251520" y="2852936"/>
            <a:ext cx="345638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x=</a:t>
            </a:r>
            <a:r>
              <a:rPr lang="en-US" sz="3200" dirty="0" err="1" smtClean="0"/>
              <a:t>int</a:t>
            </a:r>
            <a:r>
              <a:rPr lang="en-US" sz="3200" dirty="0" smtClean="0"/>
              <a:t>(input())</a:t>
            </a:r>
          </a:p>
          <a:p>
            <a:r>
              <a:rPr lang="en-US" sz="3200" dirty="0" smtClean="0"/>
              <a:t>y=</a:t>
            </a:r>
            <a:r>
              <a:rPr lang="en-US" sz="3200" dirty="0" err="1" smtClean="0"/>
              <a:t>int</a:t>
            </a:r>
            <a:r>
              <a:rPr lang="en-US" sz="3200" dirty="0" smtClean="0"/>
              <a:t>(input())</a:t>
            </a:r>
          </a:p>
          <a:p>
            <a:r>
              <a:rPr lang="en-US" sz="3200" dirty="0" smtClean="0"/>
              <a:t>print(</a:t>
            </a:r>
            <a:r>
              <a:rPr lang="en-US" sz="3200" dirty="0" err="1" smtClean="0"/>
              <a:t>x+y</a:t>
            </a:r>
            <a:r>
              <a:rPr lang="en-US" sz="3200" dirty="0" smtClean="0"/>
              <a:t>)</a:t>
            </a:r>
            <a:endParaRPr lang="ru-RU" sz="3200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4716016" y="2852936"/>
            <a:ext cx="4176464" cy="165618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4788024" y="2852936"/>
            <a:ext cx="345638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x=float(input())</a:t>
            </a:r>
          </a:p>
          <a:p>
            <a:r>
              <a:rPr lang="en-US" sz="3200" dirty="0" smtClean="0"/>
              <a:t>y=float(input())</a:t>
            </a:r>
          </a:p>
          <a:p>
            <a:r>
              <a:rPr lang="en-US" sz="3200" dirty="0" smtClean="0"/>
              <a:t>print(</a:t>
            </a:r>
            <a:r>
              <a:rPr lang="en-US" sz="3200" dirty="0" err="1" smtClean="0"/>
              <a:t>x+y</a:t>
            </a:r>
            <a:r>
              <a:rPr lang="en-US" sz="3200" dirty="0" smtClean="0"/>
              <a:t>)</a:t>
            </a:r>
            <a:endParaRPr lang="ru-RU" sz="3200" dirty="0"/>
          </a:p>
        </p:txBody>
      </p:sp>
      <p:cxnSp>
        <p:nvCxnSpPr>
          <p:cNvPr id="33" name="Прямая со стрелкой 32"/>
          <p:cNvCxnSpPr>
            <a:stCxn id="9" idx="2"/>
            <a:endCxn id="28" idx="0"/>
          </p:cNvCxnSpPr>
          <p:nvPr/>
        </p:nvCxnSpPr>
        <p:spPr>
          <a:xfrm flipH="1">
            <a:off x="1979712" y="1988840"/>
            <a:ext cx="2592288" cy="86409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>
            <a:stCxn id="9" idx="2"/>
          </p:cNvCxnSpPr>
          <p:nvPr/>
        </p:nvCxnSpPr>
        <p:spPr>
          <a:xfrm>
            <a:off x="4572000" y="1988840"/>
            <a:ext cx="2376264" cy="86409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2771800" y="2852936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2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771800" y="3356992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3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771800" y="3861048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5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7740352" y="2852936"/>
            <a:ext cx="7104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2.3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7740352" y="3356992"/>
            <a:ext cx="7104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3.3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740352" y="3861048"/>
            <a:ext cx="7104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5.8</a:t>
            </a:r>
            <a:endParaRPr lang="ru-RU" sz="32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5" grpId="0"/>
      <p:bldP spid="27" grpId="0" animBg="1"/>
      <p:bldP spid="28" grpId="0"/>
      <p:bldP spid="29" grpId="0" animBg="1"/>
      <p:bldP spid="30" grpId="0"/>
      <p:bldP spid="43" grpId="0"/>
      <p:bldP spid="44" grpId="0"/>
      <p:bldP spid="45" grpId="0"/>
      <p:bldP spid="46" grpId="0"/>
      <p:bldP spid="47" grpId="0"/>
      <p:bldP spid="4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Прямоугольник 23"/>
          <p:cNvSpPr/>
          <p:nvPr/>
        </p:nvSpPr>
        <p:spPr>
          <a:xfrm>
            <a:off x="251520" y="1268760"/>
            <a:ext cx="4392488" cy="259228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сделала наша программа?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95536" y="1412776"/>
            <a:ext cx="4176464" cy="165618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1412776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200" dirty="0" smtClean="0"/>
              <a:t>x=input()</a:t>
            </a:r>
          </a:p>
          <a:p>
            <a:r>
              <a:rPr lang="en-US" sz="3200" dirty="0" smtClean="0"/>
              <a:t>y=input()</a:t>
            </a:r>
          </a:p>
          <a:p>
            <a:r>
              <a:rPr lang="en-US" sz="3200" dirty="0" smtClean="0"/>
              <a:t>print(</a:t>
            </a:r>
            <a:r>
              <a:rPr lang="en-US" sz="3200" dirty="0" err="1" smtClean="0"/>
              <a:t>x+y</a:t>
            </a:r>
            <a:r>
              <a:rPr lang="en-US" sz="3200" dirty="0" smtClean="0"/>
              <a:t>)</a:t>
            </a:r>
            <a:endParaRPr lang="ru-RU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2699792" y="1412776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2</a:t>
            </a:r>
            <a:endParaRPr lang="ru-RU" sz="32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2699792" y="1916832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3</a:t>
            </a:r>
            <a:endParaRPr lang="ru-RU" sz="32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2627784" y="2420888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23</a:t>
            </a:r>
            <a:endParaRPr lang="ru-RU" sz="3200" b="1" dirty="0"/>
          </a:p>
        </p:txBody>
      </p:sp>
      <p:cxnSp>
        <p:nvCxnSpPr>
          <p:cNvPr id="20" name="Прямая со стрелкой 19"/>
          <p:cNvCxnSpPr/>
          <p:nvPr/>
        </p:nvCxnSpPr>
        <p:spPr>
          <a:xfrm>
            <a:off x="10692680" y="4293096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691680" y="4869160"/>
            <a:ext cx="12234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числа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27584" y="3140968"/>
            <a:ext cx="33436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chemeClr val="bg1"/>
                </a:solidFill>
              </a:rPr>
              <a:t>с</a:t>
            </a:r>
            <a:r>
              <a:rPr lang="ru-RU" sz="3200" b="1" dirty="0" smtClean="0">
                <a:solidFill>
                  <a:schemeClr val="bg1"/>
                </a:solidFill>
              </a:rPr>
              <a:t>клеила символы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707904" y="1412776"/>
            <a:ext cx="7104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2.3</a:t>
            </a:r>
            <a:endParaRPr lang="ru-RU" sz="32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3707904" y="1916832"/>
            <a:ext cx="7104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5.3</a:t>
            </a:r>
            <a:endParaRPr lang="ru-RU" sz="32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3275856" y="2420888"/>
            <a:ext cx="12362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2.35.3</a:t>
            </a:r>
            <a:endParaRPr lang="ru-RU" sz="3200" b="1" dirty="0"/>
          </a:p>
        </p:txBody>
      </p:sp>
      <p:grpSp>
        <p:nvGrpSpPr>
          <p:cNvPr id="32" name="Группа 31"/>
          <p:cNvGrpSpPr/>
          <p:nvPr/>
        </p:nvGrpSpPr>
        <p:grpSpPr>
          <a:xfrm>
            <a:off x="0" y="4365104"/>
            <a:ext cx="4860032" cy="1815882"/>
            <a:chOff x="1115616" y="4581128"/>
            <a:chExt cx="4860032" cy="1815882"/>
          </a:xfrm>
        </p:grpSpPr>
        <p:sp>
          <p:nvSpPr>
            <p:cNvPr id="31" name="TextBox 30"/>
            <p:cNvSpPr txBox="1"/>
            <p:nvPr/>
          </p:nvSpPr>
          <p:spPr>
            <a:xfrm>
              <a:off x="1907704" y="4581128"/>
              <a:ext cx="4067944" cy="18158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dirty="0" smtClean="0"/>
                <a:t>Разберем, какие действия можно совершать с символами и строками</a:t>
              </a:r>
              <a:endParaRPr lang="ru-RU" sz="2800" dirty="0"/>
            </a:p>
          </p:txBody>
        </p:sp>
        <p:pic>
          <p:nvPicPr>
            <p:cNvPr id="1028" name="Picture 4" descr="Picture background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115616" y="4653136"/>
              <a:ext cx="950213" cy="1647380"/>
            </a:xfrm>
            <a:prstGeom prst="rect">
              <a:avLst/>
            </a:prstGeom>
            <a:noFill/>
          </p:spPr>
        </p:pic>
      </p:grpSp>
      <p:sp>
        <p:nvSpPr>
          <p:cNvPr id="33" name="TextBox 32"/>
          <p:cNvSpPr txBox="1"/>
          <p:nvPr/>
        </p:nvSpPr>
        <p:spPr>
          <a:xfrm rot="20041821">
            <a:off x="5220072" y="3861048"/>
            <a:ext cx="26464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ИНДЕКСАЦИЯ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 rot="867956">
            <a:off x="7216003" y="4451850"/>
            <a:ext cx="13452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СРЕЗЫ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228184" y="5301208"/>
            <a:ext cx="18062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МЕТОДЫ</a:t>
            </a:r>
            <a:endParaRPr lang="ru-RU" sz="32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2" grpId="0"/>
      <p:bldP spid="33" grpId="0"/>
      <p:bldP spid="34" grpId="0"/>
      <p:bldP spid="3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260648"/>
            <a:ext cx="4176464" cy="280831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611560" y="332656"/>
            <a:ext cx="33136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СЦЕПЛЕНИЕ (сложение)</a:t>
            </a: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23528" y="836712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smtClean="0"/>
              <a:t>s1</a:t>
            </a:r>
            <a:r>
              <a:rPr lang="ru-RU" sz="2400" dirty="0" smtClean="0"/>
              <a:t> </a:t>
            </a:r>
            <a:r>
              <a:rPr lang="en-US" sz="2400" dirty="0" smtClean="0"/>
              <a:t>=</a:t>
            </a:r>
            <a:r>
              <a:rPr lang="ru-RU" sz="2400" dirty="0" smtClean="0"/>
              <a:t> </a:t>
            </a:r>
            <a:r>
              <a:rPr lang="en-US" sz="2400" dirty="0" smtClean="0"/>
              <a:t>'</a:t>
            </a:r>
            <a:r>
              <a:rPr lang="ru-RU" sz="2400" dirty="0" smtClean="0"/>
              <a:t>ИНФОР'</a:t>
            </a:r>
          </a:p>
          <a:p>
            <a:r>
              <a:rPr lang="en-US" sz="2400" dirty="0" smtClean="0"/>
              <a:t>s2</a:t>
            </a:r>
            <a:r>
              <a:rPr lang="ru-RU" sz="2400" dirty="0" smtClean="0"/>
              <a:t> </a:t>
            </a:r>
            <a:r>
              <a:rPr lang="en-US" sz="2400" dirty="0" smtClean="0"/>
              <a:t>=</a:t>
            </a:r>
            <a:r>
              <a:rPr lang="ru-RU" sz="2400" dirty="0" smtClean="0"/>
              <a:t> </a:t>
            </a:r>
            <a:r>
              <a:rPr lang="en-US" sz="2400" dirty="0" smtClean="0"/>
              <a:t>'</a:t>
            </a:r>
            <a:r>
              <a:rPr lang="ru-RU" sz="2400" dirty="0" smtClean="0"/>
              <a:t>МАТИКА'</a:t>
            </a:r>
          </a:p>
          <a:p>
            <a:r>
              <a:rPr lang="en-US" sz="2400" dirty="0" smtClean="0"/>
              <a:t>s3</a:t>
            </a:r>
            <a:r>
              <a:rPr lang="ru-RU" sz="2400" dirty="0" smtClean="0"/>
              <a:t> </a:t>
            </a:r>
            <a:r>
              <a:rPr lang="en-US" sz="2400" dirty="0" smtClean="0"/>
              <a:t>=</a:t>
            </a:r>
            <a:r>
              <a:rPr lang="ru-RU" sz="2400" dirty="0" smtClean="0"/>
              <a:t> </a:t>
            </a:r>
            <a:r>
              <a:rPr lang="en-US" sz="2400" dirty="0" smtClean="0"/>
              <a:t>s1</a:t>
            </a:r>
            <a:r>
              <a:rPr lang="ru-RU" sz="2400" dirty="0" smtClean="0"/>
              <a:t> </a:t>
            </a:r>
            <a:r>
              <a:rPr lang="en-US" sz="2400" dirty="0" smtClean="0"/>
              <a:t>+</a:t>
            </a:r>
            <a:r>
              <a:rPr lang="ru-RU" sz="2400" dirty="0" smtClean="0"/>
              <a:t> </a:t>
            </a:r>
            <a:r>
              <a:rPr lang="en-US" sz="2400" dirty="0" smtClean="0"/>
              <a:t>s2</a:t>
            </a:r>
          </a:p>
          <a:p>
            <a:r>
              <a:rPr lang="en-US" sz="2400" dirty="0" smtClean="0"/>
              <a:t>print</a:t>
            </a:r>
            <a:r>
              <a:rPr lang="ru-RU" sz="2400" dirty="0" smtClean="0"/>
              <a:t> </a:t>
            </a:r>
            <a:r>
              <a:rPr lang="en-US" sz="2400" dirty="0" smtClean="0"/>
              <a:t>(s3)</a:t>
            </a:r>
            <a:endParaRPr lang="ru-RU" sz="2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971600" y="2420888"/>
            <a:ext cx="30339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ИНФОРМАТИКА</a:t>
            </a:r>
            <a:endParaRPr lang="ru-RU" sz="3200" b="1" dirty="0">
              <a:solidFill>
                <a:srgbClr val="C00000"/>
              </a:solidFill>
            </a:endParaRPr>
          </a:p>
        </p:txBody>
      </p:sp>
      <p:grpSp>
        <p:nvGrpSpPr>
          <p:cNvPr id="16" name="Группа 15"/>
          <p:cNvGrpSpPr/>
          <p:nvPr/>
        </p:nvGrpSpPr>
        <p:grpSpPr>
          <a:xfrm>
            <a:off x="4716016" y="260648"/>
            <a:ext cx="4644008" cy="2808312"/>
            <a:chOff x="4716016" y="260648"/>
            <a:chExt cx="4644008" cy="2808312"/>
          </a:xfrm>
        </p:grpSpPr>
        <p:grpSp>
          <p:nvGrpSpPr>
            <p:cNvPr id="15" name="Группа 14"/>
            <p:cNvGrpSpPr/>
            <p:nvPr/>
          </p:nvGrpSpPr>
          <p:grpSpPr>
            <a:xfrm>
              <a:off x="4716016" y="260648"/>
              <a:ext cx="4644008" cy="2808312"/>
              <a:chOff x="4716016" y="260648"/>
              <a:chExt cx="4644008" cy="2808312"/>
            </a:xfrm>
          </p:grpSpPr>
          <p:sp>
            <p:nvSpPr>
              <p:cNvPr id="10" name="Прямоугольник 9"/>
              <p:cNvSpPr/>
              <p:nvPr/>
            </p:nvSpPr>
            <p:spPr>
              <a:xfrm>
                <a:off x="4716016" y="260648"/>
                <a:ext cx="4176464" cy="2808312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4788024" y="332656"/>
                <a:ext cx="410894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2400" dirty="0" smtClean="0"/>
                  <a:t>ДУБЛИРОВАНИЕ (умножение)</a:t>
                </a:r>
                <a:endParaRPr lang="ru-RU" sz="2400" dirty="0"/>
              </a:p>
            </p:txBody>
          </p:sp>
          <p:sp>
            <p:nvSpPr>
              <p:cNvPr id="12" name="Прямоугольник 11"/>
              <p:cNvSpPr/>
              <p:nvPr/>
            </p:nvSpPr>
            <p:spPr>
              <a:xfrm>
                <a:off x="4788024" y="836712"/>
                <a:ext cx="4572000" cy="830997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n-US" sz="2400" dirty="0" smtClean="0"/>
                  <a:t>s</a:t>
                </a:r>
                <a:r>
                  <a:rPr lang="ru-RU" sz="2400" dirty="0" smtClean="0"/>
                  <a:t> </a:t>
                </a:r>
                <a:r>
                  <a:rPr lang="en-US" sz="2400" dirty="0" smtClean="0"/>
                  <a:t>=</a:t>
                </a:r>
                <a:r>
                  <a:rPr lang="ru-RU" sz="2400" dirty="0" smtClean="0"/>
                  <a:t> </a:t>
                </a:r>
                <a:r>
                  <a:rPr lang="en-US" sz="2400" dirty="0" smtClean="0"/>
                  <a:t>'</a:t>
                </a:r>
                <a:r>
                  <a:rPr lang="ru-RU" sz="2400" dirty="0" smtClean="0"/>
                  <a:t>ИНФОРМАТИКА ' * 3</a:t>
                </a:r>
              </a:p>
              <a:p>
                <a:r>
                  <a:rPr lang="en-US" sz="2400" dirty="0" smtClean="0"/>
                  <a:t>print(s)</a:t>
                </a:r>
                <a:endParaRPr lang="ru-RU" sz="2400" dirty="0"/>
              </a:p>
            </p:txBody>
          </p:sp>
          <p:sp>
            <p:nvSpPr>
              <p:cNvPr id="13" name="Прямоугольник 12"/>
              <p:cNvSpPr/>
              <p:nvPr/>
            </p:nvSpPr>
            <p:spPr>
              <a:xfrm>
                <a:off x="4788024" y="1700808"/>
                <a:ext cx="4572000" cy="830997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n-US" sz="2400" dirty="0" smtClean="0"/>
                  <a:t>s</a:t>
                </a:r>
                <a:r>
                  <a:rPr lang="ru-RU" sz="2400" dirty="0" smtClean="0"/>
                  <a:t> </a:t>
                </a:r>
                <a:r>
                  <a:rPr lang="en-US" sz="2400" dirty="0" smtClean="0"/>
                  <a:t>=</a:t>
                </a:r>
                <a:r>
                  <a:rPr lang="ru-RU" sz="2400" dirty="0" smtClean="0"/>
                  <a:t> </a:t>
                </a:r>
                <a:r>
                  <a:rPr lang="en-US" sz="2400" dirty="0" smtClean="0"/>
                  <a:t>'</a:t>
                </a:r>
                <a:r>
                  <a:rPr lang="ru-RU" sz="2400" dirty="0" smtClean="0"/>
                  <a:t>ИНФОРМАТИКА ' </a:t>
                </a:r>
              </a:p>
              <a:p>
                <a:r>
                  <a:rPr lang="en-US" sz="2400" dirty="0" smtClean="0"/>
                  <a:t>print(s * 3)</a:t>
                </a:r>
                <a:endParaRPr lang="ru-RU" sz="2400" dirty="0"/>
              </a:p>
            </p:txBody>
          </p:sp>
        </p:grpSp>
        <p:sp>
          <p:nvSpPr>
            <p:cNvPr id="14" name="TextBox 13"/>
            <p:cNvSpPr txBox="1"/>
            <p:nvPr/>
          </p:nvSpPr>
          <p:spPr>
            <a:xfrm>
              <a:off x="6228184" y="1340768"/>
              <a:ext cx="56297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b="1" dirty="0" smtClean="0">
                  <a:solidFill>
                    <a:srgbClr val="C00000"/>
                  </a:solidFill>
                </a:rPr>
                <a:t>или</a:t>
              </a:r>
              <a:endParaRPr lang="ru-RU" b="1" dirty="0">
                <a:solidFill>
                  <a:srgbClr val="C00000"/>
                </a:solidFill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5292080" y="4149080"/>
            <a:ext cx="305308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</a:rPr>
              <a:t>Что выведет </a:t>
            </a:r>
          </a:p>
          <a:p>
            <a:r>
              <a:rPr lang="ru-RU" sz="4000" b="1" dirty="0" smtClean="0">
                <a:solidFill>
                  <a:srgbClr val="C00000"/>
                </a:solidFill>
              </a:rPr>
              <a:t>программа?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788024" y="2636912"/>
            <a:ext cx="403244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C00000"/>
                </a:solidFill>
              </a:rPr>
              <a:t>ИНФОРМАТИКА ИНФОРМАТИКА ИНФОРМАТИКА</a:t>
            </a:r>
            <a:endParaRPr lang="ru-RU" sz="1400" b="1" dirty="0">
              <a:solidFill>
                <a:srgbClr val="C00000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51520" y="3645024"/>
            <a:ext cx="4176464" cy="280831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451111" y="3861048"/>
            <a:ext cx="378969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dirty="0" smtClean="0"/>
              <a:t>ДЛИНА СТРОКИ</a:t>
            </a:r>
            <a:r>
              <a:rPr lang="en-US" sz="2400" dirty="0" smtClean="0"/>
              <a:t> </a:t>
            </a:r>
            <a:endParaRPr lang="ru-RU" sz="2400" dirty="0" smtClean="0"/>
          </a:p>
          <a:p>
            <a:pPr algn="ctr"/>
            <a:r>
              <a:rPr lang="en-US" sz="2400" dirty="0" smtClean="0"/>
              <a:t>(</a:t>
            </a:r>
            <a:r>
              <a:rPr lang="ru-RU" sz="2400" dirty="0" smtClean="0"/>
              <a:t>кол-во символов в строке</a:t>
            </a:r>
            <a:r>
              <a:rPr lang="en-US" sz="2400" dirty="0" smtClean="0"/>
              <a:t>)</a:t>
            </a:r>
            <a:r>
              <a:rPr lang="ru-RU" sz="2400" dirty="0" smtClean="0"/>
              <a:t> </a:t>
            </a:r>
            <a:endParaRPr lang="en-US" sz="2400" dirty="0" smtClean="0"/>
          </a:p>
          <a:p>
            <a:pPr algn="ctr"/>
            <a:r>
              <a:rPr lang="ru-RU" sz="2400" dirty="0" smtClean="0"/>
              <a:t>функция </a:t>
            </a:r>
            <a:r>
              <a:rPr lang="en-US" sz="2400" dirty="0" err="1" smtClean="0"/>
              <a:t>len</a:t>
            </a:r>
            <a:r>
              <a:rPr lang="en-US" sz="2400" dirty="0" smtClean="0"/>
              <a:t>()</a:t>
            </a:r>
            <a:endParaRPr lang="ru-RU" sz="24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323528" y="5085184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smtClean="0"/>
              <a:t>s='</a:t>
            </a:r>
            <a:r>
              <a:rPr lang="ru-RU" sz="2400" dirty="0" smtClean="0"/>
              <a:t>ИНФОРМАТИКА'</a:t>
            </a:r>
          </a:p>
          <a:p>
            <a:r>
              <a:rPr lang="en-US" sz="2400" dirty="0" smtClean="0"/>
              <a:t>print(</a:t>
            </a:r>
            <a:r>
              <a:rPr lang="en-US" sz="2400" dirty="0" err="1" smtClean="0"/>
              <a:t>len</a:t>
            </a:r>
            <a:r>
              <a:rPr lang="en-US" sz="2400" dirty="0" smtClean="0"/>
              <a:t>(s))</a:t>
            </a:r>
            <a:endParaRPr lang="ru-RU" sz="24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1979712" y="5877272"/>
            <a:ext cx="60144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11</a:t>
            </a:r>
            <a:endParaRPr lang="ru-RU" sz="32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/>
      <p:bldP spid="7" grpId="0"/>
      <p:bldP spid="8" grpId="0"/>
      <p:bldP spid="9" grpId="0"/>
      <p:bldP spid="9" grpId="1"/>
      <p:bldP spid="9" grpId="2"/>
      <p:bldP spid="9" grpId="3"/>
      <p:bldP spid="9" grpId="4"/>
      <p:bldP spid="9" grpId="5"/>
      <p:bldP spid="17" grpId="0"/>
      <p:bldP spid="18" grpId="0" animBg="1"/>
      <p:bldP spid="19" grpId="0"/>
      <p:bldP spid="20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Методы строк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340768"/>
            <a:ext cx="4176464" cy="46805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или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560" y="1484784"/>
            <a:ext cx="36566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replace</a:t>
            </a:r>
            <a:r>
              <a:rPr lang="ru-RU" sz="2400" dirty="0" smtClean="0"/>
              <a:t> (замена символов)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1988840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smtClean="0"/>
              <a:t>s1 = 'ПРИВЕТ'</a:t>
            </a:r>
          </a:p>
          <a:p>
            <a:r>
              <a:rPr lang="en-US" sz="2400" dirty="0" smtClean="0"/>
              <a:t>s2 = 'ЕТ'</a:t>
            </a:r>
          </a:p>
          <a:p>
            <a:r>
              <a:rPr lang="en-US" sz="2400" dirty="0" smtClean="0"/>
              <a:t>s3 = s1.replace(s2,'ЕТИК')</a:t>
            </a:r>
          </a:p>
          <a:p>
            <a:r>
              <a:rPr lang="en-US" sz="2400" dirty="0" smtClean="0"/>
              <a:t>print(s3)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3933056"/>
            <a:ext cx="4572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smtClean="0"/>
              <a:t>s1 = 'ПРИВЕТ'</a:t>
            </a:r>
          </a:p>
          <a:p>
            <a:r>
              <a:rPr lang="en-US" sz="2400" dirty="0" smtClean="0"/>
              <a:t>s2 = 'ЕТ'</a:t>
            </a:r>
          </a:p>
          <a:p>
            <a:r>
              <a:rPr lang="en-US" sz="2400" dirty="0" smtClean="0"/>
              <a:t>s3 = 'ЕТИК'</a:t>
            </a:r>
          </a:p>
          <a:p>
            <a:r>
              <a:rPr lang="en-US" sz="2400" dirty="0" smtClean="0"/>
              <a:t>s = s1.replace(s2,s3)</a:t>
            </a:r>
          </a:p>
          <a:p>
            <a:r>
              <a:rPr lang="en-US" sz="2400" dirty="0" smtClean="0"/>
              <a:t>print(s)</a:t>
            </a:r>
            <a:endParaRPr lang="ru-RU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5220072" y="2132856"/>
            <a:ext cx="28387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Где хотим заменить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20072" y="3068960"/>
            <a:ext cx="28621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Что хотим заменить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92080" y="4005064"/>
            <a:ext cx="32532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B050"/>
                </a:solidFill>
              </a:rPr>
              <a:t>На что хотим заменить</a:t>
            </a:r>
            <a:endParaRPr lang="ru-RU" sz="2400" b="1" dirty="0">
              <a:solidFill>
                <a:srgbClr val="00B05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99592" y="2780928"/>
            <a:ext cx="360040" cy="36004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755576" y="5085184"/>
            <a:ext cx="360040" cy="36004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5" name="Прямая со стрелкой 14"/>
          <p:cNvCxnSpPr>
            <a:stCxn id="7" idx="1"/>
            <a:endCxn id="13" idx="3"/>
          </p:cNvCxnSpPr>
          <p:nvPr/>
        </p:nvCxnSpPr>
        <p:spPr>
          <a:xfrm flipH="1">
            <a:off x="1115616" y="2363689"/>
            <a:ext cx="4104456" cy="2901515"/>
          </a:xfrm>
          <a:prstGeom prst="straightConnector1">
            <a:avLst/>
          </a:prstGeom>
          <a:ln w="3175">
            <a:solidFill>
              <a:srgbClr val="C00000"/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7" idx="1"/>
            <a:endCxn id="12" idx="3"/>
          </p:cNvCxnSpPr>
          <p:nvPr/>
        </p:nvCxnSpPr>
        <p:spPr>
          <a:xfrm flipH="1">
            <a:off x="1259632" y="2363689"/>
            <a:ext cx="3960440" cy="597259"/>
          </a:xfrm>
          <a:prstGeom prst="straightConnector1">
            <a:avLst/>
          </a:prstGeom>
          <a:ln w="31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2267744" y="2780928"/>
            <a:ext cx="360040" cy="360040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2051720" y="5085184"/>
            <a:ext cx="360040" cy="360040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6" name="Прямая со стрелкой 25"/>
          <p:cNvCxnSpPr>
            <a:stCxn id="8" idx="1"/>
            <a:endCxn id="23" idx="3"/>
          </p:cNvCxnSpPr>
          <p:nvPr/>
        </p:nvCxnSpPr>
        <p:spPr>
          <a:xfrm flipH="1" flipV="1">
            <a:off x="2627784" y="2960948"/>
            <a:ext cx="2592288" cy="338845"/>
          </a:xfrm>
          <a:prstGeom prst="straightConnector1">
            <a:avLst/>
          </a:prstGeom>
          <a:ln w="31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stCxn id="8" idx="1"/>
            <a:endCxn id="24" idx="3"/>
          </p:cNvCxnSpPr>
          <p:nvPr/>
        </p:nvCxnSpPr>
        <p:spPr>
          <a:xfrm flipH="1">
            <a:off x="2411760" y="3299793"/>
            <a:ext cx="2808312" cy="1965411"/>
          </a:xfrm>
          <a:prstGeom prst="straightConnector1">
            <a:avLst/>
          </a:prstGeom>
          <a:ln w="31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Прямоугольник 29"/>
          <p:cNvSpPr/>
          <p:nvPr/>
        </p:nvSpPr>
        <p:spPr>
          <a:xfrm>
            <a:off x="2483768" y="5085184"/>
            <a:ext cx="360040" cy="360040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2627784" y="2780928"/>
            <a:ext cx="864096" cy="360040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3" name="Прямая со стрелкой 32"/>
          <p:cNvCxnSpPr>
            <a:stCxn id="9" idx="1"/>
            <a:endCxn id="30" idx="3"/>
          </p:cNvCxnSpPr>
          <p:nvPr/>
        </p:nvCxnSpPr>
        <p:spPr>
          <a:xfrm flipH="1">
            <a:off x="2843808" y="4235897"/>
            <a:ext cx="2448272" cy="1029307"/>
          </a:xfrm>
          <a:prstGeom prst="straightConnector1">
            <a:avLst/>
          </a:prstGeom>
          <a:ln w="31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>
            <a:stCxn id="9" idx="1"/>
            <a:endCxn id="31" idx="2"/>
          </p:cNvCxnSpPr>
          <p:nvPr/>
        </p:nvCxnSpPr>
        <p:spPr>
          <a:xfrm flipH="1" flipV="1">
            <a:off x="3059832" y="3140968"/>
            <a:ext cx="2232248" cy="1094929"/>
          </a:xfrm>
          <a:prstGeom prst="straightConnector1">
            <a:avLst/>
          </a:prstGeom>
          <a:ln w="31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4452523" y="5085184"/>
            <a:ext cx="46914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Что выведет программа?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508104" y="5877272"/>
            <a:ext cx="20603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ПРИВЕТИК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6" grpId="0"/>
      <p:bldP spid="7" grpId="0"/>
      <p:bldP spid="7" grpId="1"/>
      <p:bldP spid="8" grpId="0"/>
      <p:bldP spid="8" grpId="1"/>
      <p:bldP spid="9" grpId="0"/>
      <p:bldP spid="9" grpId="1"/>
      <p:bldP spid="12" grpId="0" animBg="1"/>
      <p:bldP spid="12" grpId="1" animBg="1"/>
      <p:bldP spid="13" grpId="0" animBg="1"/>
      <p:bldP spid="13" grpId="1" animBg="1"/>
      <p:bldP spid="23" grpId="0" animBg="1"/>
      <p:bldP spid="23" grpId="1" animBg="1"/>
      <p:bldP spid="24" grpId="0" animBg="1"/>
      <p:bldP spid="24" grpId="1" animBg="1"/>
      <p:bldP spid="30" grpId="0" animBg="1"/>
      <p:bldP spid="30" grpId="1" animBg="1"/>
      <p:bldP spid="31" grpId="0" animBg="1"/>
      <p:bldP spid="31" grpId="1" animBg="1"/>
      <p:bldP spid="36" grpId="0"/>
      <p:bldP spid="4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Методы строк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340768"/>
            <a:ext cx="6984776" cy="194421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560" y="1484784"/>
            <a:ext cx="642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count</a:t>
            </a:r>
            <a:r>
              <a:rPr lang="ru-RU" sz="2400" dirty="0" smtClean="0"/>
              <a:t> (кол-во определенного символа в строке)</a:t>
            </a:r>
            <a:endParaRPr lang="ru-RU" sz="2400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395536" y="2132856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smtClean="0"/>
              <a:t>s = '</a:t>
            </a:r>
            <a:r>
              <a:rPr lang="ru-RU" sz="2400" dirty="0" smtClean="0"/>
              <a:t>ИНФОРМАТИКА'</a:t>
            </a:r>
          </a:p>
          <a:p>
            <a:r>
              <a:rPr lang="en-US" sz="2400" dirty="0" smtClean="0"/>
              <a:t>print(</a:t>
            </a:r>
            <a:r>
              <a:rPr lang="en-US" sz="2400" dirty="0" err="1" smtClean="0"/>
              <a:t>s.count</a:t>
            </a:r>
            <a:r>
              <a:rPr lang="en-US" sz="2400" dirty="0" smtClean="0"/>
              <a:t>('</a:t>
            </a:r>
            <a:r>
              <a:rPr lang="ru-RU" sz="2400" dirty="0" smtClean="0"/>
              <a:t>А'))</a:t>
            </a:r>
            <a:endParaRPr lang="ru-RU" sz="2400" dirty="0"/>
          </a:p>
        </p:txBody>
      </p:sp>
      <p:sp>
        <p:nvSpPr>
          <p:cNvPr id="27" name="TextBox 26"/>
          <p:cNvSpPr txBox="1"/>
          <p:nvPr/>
        </p:nvSpPr>
        <p:spPr>
          <a:xfrm>
            <a:off x="323528" y="3933056"/>
            <a:ext cx="17835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Где считаем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1043608" y="2564904"/>
            <a:ext cx="360040" cy="360040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4" name="Прямая со стрелкой 33"/>
          <p:cNvCxnSpPr>
            <a:stCxn id="27" idx="0"/>
            <a:endCxn id="29" idx="2"/>
          </p:cNvCxnSpPr>
          <p:nvPr/>
        </p:nvCxnSpPr>
        <p:spPr>
          <a:xfrm flipV="1">
            <a:off x="1215279" y="2924944"/>
            <a:ext cx="8349" cy="1008112"/>
          </a:xfrm>
          <a:prstGeom prst="straightConnector1">
            <a:avLst/>
          </a:prstGeom>
          <a:ln w="31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555776" y="3933056"/>
            <a:ext cx="18069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00B050"/>
                </a:solidFill>
              </a:rPr>
              <a:t>Что считаем</a:t>
            </a:r>
            <a:endParaRPr lang="ru-RU" sz="2400" b="1" dirty="0">
              <a:solidFill>
                <a:srgbClr val="00B050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2195736" y="2564904"/>
            <a:ext cx="360040" cy="360040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0" name="Прямая со стрелкой 39"/>
          <p:cNvCxnSpPr>
            <a:stCxn id="38" idx="0"/>
            <a:endCxn id="39" idx="2"/>
          </p:cNvCxnSpPr>
          <p:nvPr/>
        </p:nvCxnSpPr>
        <p:spPr>
          <a:xfrm flipH="1" flipV="1">
            <a:off x="2375756" y="2924944"/>
            <a:ext cx="1083473" cy="1008112"/>
          </a:xfrm>
          <a:prstGeom prst="straightConnector1">
            <a:avLst/>
          </a:prstGeom>
          <a:ln w="31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4452523" y="5085184"/>
            <a:ext cx="46914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Что выведет программа?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516216" y="5877272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2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25" grpId="0"/>
      <p:bldP spid="27" grpId="0"/>
      <p:bldP spid="27" grpId="1"/>
      <p:bldP spid="29" grpId="0" animBg="1"/>
      <p:bldP spid="29" grpId="1" animBg="1"/>
      <p:bldP spid="38" grpId="0"/>
      <p:bldP spid="38" grpId="1"/>
      <p:bldP spid="39" grpId="0" animBg="1"/>
      <p:bldP spid="39" grpId="1" animBg="1"/>
      <p:bldP spid="43" grpId="0"/>
      <p:bldP spid="4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Методы строк: </a:t>
            </a:r>
            <a:r>
              <a:rPr lang="en-US" dirty="0" smtClean="0"/>
              <a:t>find </a:t>
            </a:r>
            <a:r>
              <a:rPr lang="ru-RU" dirty="0" smtClean="0"/>
              <a:t>и </a:t>
            </a:r>
            <a:r>
              <a:rPr lang="en-US" dirty="0" err="1" smtClean="0"/>
              <a:t>rfind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323528" y="1340768"/>
            <a:ext cx="856895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Метод </a:t>
            </a:r>
            <a:r>
              <a:rPr lang="en-US" sz="2400" b="1" dirty="0" smtClean="0"/>
              <a:t>find</a:t>
            </a:r>
            <a:r>
              <a:rPr lang="ru-RU" sz="2400" dirty="0" smtClean="0"/>
              <a:t> находит в строке (к которой применяется метод) данную подстроку (которая передается в качестве параметра). </a:t>
            </a:r>
            <a:r>
              <a:rPr lang="ru-RU" sz="2400" b="1" dirty="0" smtClean="0"/>
              <a:t>Функция возвращает индекс первого вхождения искомой подстроки</a:t>
            </a:r>
            <a:r>
              <a:rPr lang="ru-RU" sz="2400" dirty="0" smtClean="0"/>
              <a:t>. Если же подстрока не найдена, то метод возвращает значение -1</a:t>
            </a:r>
            <a:endParaRPr lang="ru-RU" sz="24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395536" y="3356992"/>
            <a:ext cx="4032448" cy="1800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467544" y="3501008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smtClean="0"/>
              <a:t>s = '</a:t>
            </a:r>
            <a:r>
              <a:rPr lang="ru-RU" sz="2400" dirty="0" smtClean="0"/>
              <a:t>ИНФОРМАТИКА'</a:t>
            </a:r>
          </a:p>
          <a:p>
            <a:r>
              <a:rPr lang="en-US" sz="2400" dirty="0" smtClean="0"/>
              <a:t>print(</a:t>
            </a:r>
            <a:r>
              <a:rPr lang="en-US" sz="2400" dirty="0" err="1" smtClean="0"/>
              <a:t>s.find</a:t>
            </a:r>
            <a:r>
              <a:rPr lang="en-US" sz="2400" dirty="0" smtClean="0"/>
              <a:t>('</a:t>
            </a:r>
            <a:r>
              <a:rPr lang="ru-RU" sz="2400" dirty="0" smtClean="0"/>
              <a:t>Ф'))</a:t>
            </a:r>
          </a:p>
          <a:p>
            <a:r>
              <a:rPr lang="en-US" sz="2400" dirty="0" smtClean="0"/>
              <a:t>print(</a:t>
            </a:r>
            <a:r>
              <a:rPr lang="en-US" sz="2400" dirty="0" err="1" smtClean="0"/>
              <a:t>s.find</a:t>
            </a:r>
            <a:r>
              <a:rPr lang="en-US" sz="2400" dirty="0" smtClean="0"/>
              <a:t>('</a:t>
            </a:r>
            <a:r>
              <a:rPr lang="ru-RU" sz="2400" dirty="0" smtClean="0"/>
              <a:t>Т'))</a:t>
            </a:r>
          </a:p>
          <a:p>
            <a:r>
              <a:rPr lang="en-US" sz="2400" dirty="0" smtClean="0"/>
              <a:t>print(</a:t>
            </a:r>
            <a:r>
              <a:rPr lang="en-US" sz="2400" dirty="0" err="1" smtClean="0"/>
              <a:t>s.find</a:t>
            </a:r>
            <a:r>
              <a:rPr lang="en-US" sz="2400" dirty="0" smtClean="0"/>
              <a:t>('</a:t>
            </a:r>
            <a:r>
              <a:rPr lang="ru-RU" sz="2400" dirty="0" smtClean="0"/>
              <a:t>А'))</a:t>
            </a:r>
            <a:endParaRPr lang="ru-RU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5508104" y="3789040"/>
            <a:ext cx="248414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Что выведет </a:t>
            </a:r>
          </a:p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программа?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843808" y="3861048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2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843808" y="4221088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7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843808" y="4581128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6</a:t>
            </a:r>
            <a:endParaRPr lang="ru-RU" sz="2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/>
      <p:bldP spid="18" grpId="0"/>
      <p:bldP spid="19" grpId="0"/>
      <p:bldP spid="20" grpId="0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Методы строк: </a:t>
            </a:r>
            <a:r>
              <a:rPr lang="en-US" dirty="0" smtClean="0"/>
              <a:t>find </a:t>
            </a:r>
            <a:r>
              <a:rPr lang="ru-RU" dirty="0" smtClean="0"/>
              <a:t>и </a:t>
            </a:r>
            <a:r>
              <a:rPr lang="en-US" dirty="0" err="1" smtClean="0"/>
              <a:t>rfind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395536" y="3356992"/>
            <a:ext cx="4032448" cy="1800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467544" y="3501008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smtClean="0"/>
              <a:t>s = '</a:t>
            </a:r>
            <a:r>
              <a:rPr lang="ru-RU" sz="2400" dirty="0" smtClean="0"/>
              <a:t>ИНФОРМАТИКА'</a:t>
            </a:r>
          </a:p>
          <a:p>
            <a:r>
              <a:rPr lang="en-US" sz="2400" dirty="0" smtClean="0"/>
              <a:t>print(</a:t>
            </a:r>
            <a:r>
              <a:rPr lang="en-US" sz="2400" dirty="0" err="1" smtClean="0"/>
              <a:t>s.rfind</a:t>
            </a:r>
            <a:r>
              <a:rPr lang="en-US" sz="2400" dirty="0" smtClean="0"/>
              <a:t>('</a:t>
            </a:r>
            <a:r>
              <a:rPr lang="ru-RU" sz="2400" dirty="0" smtClean="0"/>
              <a:t>Ф'))</a:t>
            </a:r>
          </a:p>
          <a:p>
            <a:r>
              <a:rPr lang="en-US" sz="2400" dirty="0" smtClean="0"/>
              <a:t>print(</a:t>
            </a:r>
            <a:r>
              <a:rPr lang="en-US" sz="2400" dirty="0" err="1" smtClean="0"/>
              <a:t>s.find</a:t>
            </a:r>
            <a:r>
              <a:rPr lang="en-US" sz="2400" dirty="0" smtClean="0"/>
              <a:t>(‘</a:t>
            </a:r>
            <a:r>
              <a:rPr lang="ru-RU" sz="2400" dirty="0" smtClean="0"/>
              <a:t>А'))</a:t>
            </a:r>
          </a:p>
          <a:p>
            <a:r>
              <a:rPr lang="en-US" sz="2400" dirty="0" smtClean="0"/>
              <a:t>print(</a:t>
            </a:r>
            <a:r>
              <a:rPr lang="en-US" sz="2400" dirty="0" err="1" smtClean="0"/>
              <a:t>s.rfind</a:t>
            </a:r>
            <a:r>
              <a:rPr lang="en-US" sz="2400" dirty="0" smtClean="0"/>
              <a:t>('</a:t>
            </a:r>
            <a:r>
              <a:rPr lang="ru-RU" sz="2400" dirty="0" smtClean="0"/>
              <a:t>А'))</a:t>
            </a:r>
            <a:endParaRPr lang="ru-RU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5508104" y="3789040"/>
            <a:ext cx="248414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Что выведет </a:t>
            </a:r>
          </a:p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программа?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843808" y="3861048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2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843808" y="4221088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6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843808" y="4581128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10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3528" y="1340768"/>
            <a:ext cx="85689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Метод </a:t>
            </a:r>
            <a:r>
              <a:rPr lang="en-US" sz="2400" b="1" dirty="0" err="1" smtClean="0"/>
              <a:t>rfind</a:t>
            </a:r>
            <a:r>
              <a:rPr lang="ru-RU" sz="2400" dirty="0" smtClean="0"/>
              <a:t> </a:t>
            </a:r>
            <a:r>
              <a:rPr lang="ru-RU" sz="2400" b="1" dirty="0" smtClean="0"/>
              <a:t>возвращает индекс последнего вхождения искомой подстроки (поиск справа)</a:t>
            </a:r>
            <a:r>
              <a:rPr lang="ru-RU" sz="2400" dirty="0" smtClean="0"/>
              <a:t>. 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/>
      <p:bldP spid="18" grpId="0"/>
      <p:bldP spid="19" grpId="0"/>
      <p:bldP spid="20" grpId="0"/>
      <p:bldP spid="21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783</TotalTime>
  <Words>967</Words>
  <Application>Microsoft Office PowerPoint</Application>
  <PresentationFormat>Экран (4:3)</PresentationFormat>
  <Paragraphs>275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Строки в Python </vt:lpstr>
      <vt:lpstr>Что выведет программа?</vt:lpstr>
      <vt:lpstr>Слайд 3</vt:lpstr>
      <vt:lpstr>Что сделала наша программа?</vt:lpstr>
      <vt:lpstr>Слайд 5</vt:lpstr>
      <vt:lpstr>Методы строк </vt:lpstr>
      <vt:lpstr>Методы строк </vt:lpstr>
      <vt:lpstr>Методы строк: find и rfind </vt:lpstr>
      <vt:lpstr>Методы строк: find и rfind </vt:lpstr>
      <vt:lpstr>Доступ по индексу</vt:lpstr>
      <vt:lpstr>Доступ по индексу</vt:lpstr>
      <vt:lpstr>Срезы строк</vt:lpstr>
      <vt:lpstr>set и add</vt:lpstr>
      <vt:lpstr>Создание множеств</vt:lpstr>
      <vt:lpstr>Создание множеств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Строки</dc:title>
  <dc:creator>User</dc:creator>
  <cp:lastModifiedBy>User</cp:lastModifiedBy>
  <cp:revision>39</cp:revision>
  <dcterms:created xsi:type="dcterms:W3CDTF">2025-08-11T10:39:16Z</dcterms:created>
  <dcterms:modified xsi:type="dcterms:W3CDTF">2025-09-04T10:44:14Z</dcterms:modified>
</cp:coreProperties>
</file>