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1" r:id="rId4"/>
    <p:sldId id="258" r:id="rId5"/>
    <p:sldId id="272" r:id="rId6"/>
    <p:sldId id="259" r:id="rId7"/>
    <p:sldId id="260" r:id="rId8"/>
    <p:sldId id="261" r:id="rId9"/>
    <p:sldId id="262" r:id="rId10"/>
    <p:sldId id="270" r:id="rId11"/>
    <p:sldId id="263" r:id="rId12"/>
    <p:sldId id="264" r:id="rId13"/>
    <p:sldId id="265" r:id="rId14"/>
    <p:sldId id="266" r:id="rId15"/>
    <p:sldId id="267" r:id="rId16"/>
    <p:sldId id="268" r:id="rId17"/>
    <p:sldId id="273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9E13D-8BE0-4250-9A2F-D75C4A14F41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F5B7F-ECF3-4390-B8F9-736423F84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F5B7F-ECF3-4390-B8F9-736423F8465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isharin.ru/priroda/zhivotnyiy-mir.html" TargetMode="External"/><Relationship Id="rId7" Type="http://schemas.openxmlformats.org/officeDocument/2006/relationships/hyperlink" Target="https://www.google.ru/url?sa=i&amp;rct=j&amp;q=&amp;esrc=s&amp;source=images&amp;cd=&amp;cad=rja&amp;uact=8&amp;ved=0CAYQjB0&amp;url=http://read.ihunter.ru/tag/%D0%A1%D0%B2%D0%B5%D1%80%D0%B4%D0%BB%D0%BE%D0%B2%D1%81%D0%BA%D0%B0%D1%8F%20%D0%BE%D0%B1%D0%BB%D0%B0%D1%81%D1%82%D1%8C/&amp;ei=3yliVJPZKsiogwSDy4OQBQ&amp;bvm=bv.79189006,d.cWc&amp;psig=AFQjCNGjDI3Qv9equS5jcGTjYWz_IZgOtw&amp;ust=1415805663041934" TargetMode="External"/><Relationship Id="rId2" Type="http://schemas.openxmlformats.org/officeDocument/2006/relationships/hyperlink" Target="http://novrosen.ru/Russia/regions/sverdl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0%B2%D0%B5%D1%80%D0%B4%D0%BB%D0%BE%D0%B2%D1%81%D0%BA%D0%B0%D1%8F_%D0%BE%D0%B1%D0%BB%D0%B0%D1%81%D1%82%D1%8C" TargetMode="External"/><Relationship Id="rId5" Type="http://schemas.openxmlformats.org/officeDocument/2006/relationships/hyperlink" Target="http://www.catalogmineralov.ru/mineral/malachite.html" TargetMode="External"/><Relationship Id="rId4" Type="http://schemas.openxmlformats.org/officeDocument/2006/relationships/hyperlink" Target="http://www.amisharin.ru/priroda/visimskiy-zapovednik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43306" y="1428737"/>
            <a:ext cx="4814894" cy="2171714"/>
          </a:xfrm>
        </p:spPr>
        <p:txBody>
          <a:bodyPr/>
          <a:lstStyle/>
          <a:p>
            <a:r>
              <a:rPr lang="ru-RU" dirty="0" smtClean="0"/>
              <a:t>Наш край. </a:t>
            </a:r>
            <a:br>
              <a:rPr lang="ru-RU" dirty="0" smtClean="0"/>
            </a:br>
            <a:r>
              <a:rPr lang="ru-RU" dirty="0" smtClean="0"/>
              <a:t>Свердловская область.</a:t>
            </a:r>
            <a:endParaRPr lang="ru-RU" dirty="0"/>
          </a:p>
        </p:txBody>
      </p:sp>
      <p:pic>
        <p:nvPicPr>
          <p:cNvPr id="4" name="Рисунок 3" descr="http://novrosen.ru/Russia/image.files/sverdl_img_0.jpg"/>
          <p:cNvPicPr/>
          <p:nvPr/>
        </p:nvPicPr>
        <p:blipFill>
          <a:blip r:embed="rId2" cstate="print"/>
          <a:srcRect r="65" b="70"/>
          <a:stretch>
            <a:fillRect/>
          </a:stretch>
        </p:blipFill>
        <p:spPr bwMode="auto">
          <a:xfrm>
            <a:off x="357158" y="1071546"/>
            <a:ext cx="364333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Пользователь\Pictures\2014-09-28 дыроватик2\дыроватик2 0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785794"/>
            <a:ext cx="7000924" cy="52506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Животный мир.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В лесах водятся бурый медведь, лось, рысь, куница, волк, соболь, бурундук, лесная куница, росомаха, белка и лисица красная, рябчик, тетерев. Только на юго-западе водятся животные, которые обычны для лесостепной зоны: большой и малый суслики, косуля сибирская, хомячок </a:t>
            </a:r>
            <a:r>
              <a:rPr lang="ru-RU" dirty="0" err="1" smtClean="0"/>
              <a:t>Эверсманна</a:t>
            </a:r>
            <a:r>
              <a:rPr lang="ru-RU" dirty="0" smtClean="0"/>
              <a:t>, серая куропатка, сурок, степная </a:t>
            </a:r>
            <a:r>
              <a:rPr lang="ru-RU" dirty="0" err="1" smtClean="0"/>
              <a:t>мышовка</a:t>
            </a:r>
            <a:r>
              <a:rPr lang="ru-RU" dirty="0" smtClean="0"/>
              <a:t>, заяц-русак, пустельга, перепел.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26" name="AutoShape 2" descr="https://encrypted-tbn1.gstatic.com/images?q=tbn:ANd9GcQx8_3LmvzskPTPUlpniXcjQVf2voQA2shxJHvdpNF21gkbvTe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encrypted-tbn3.gstatic.com/images?q=tbn:ANd9GcRQxxxHxh_UeaQOMJgcfKD6fmko-nQzzKV4X-yX99u6B3vqrtu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encrypted-tbn3.gstatic.com/images?q=tbn:ANd9GcRQxxxHxh_UeaQOMJgcfKD6fmko-nQzzKV4X-yX99u6B3vqrtu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черный хорь"/>
          <p:cNvPicPr/>
          <p:nvPr/>
        </p:nvPicPr>
        <p:blipFill>
          <a:blip r:embed="rId2" cstate="print"/>
          <a:srcRect l="6250"/>
          <a:stretch>
            <a:fillRect/>
          </a:stretch>
        </p:blipFill>
        <p:spPr bwMode="auto">
          <a:xfrm>
            <a:off x="285720" y="357166"/>
            <a:ext cx="535781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http://read.ihunter.ru/uploads/images/00/00/01/2014/01/30/a911d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786190"/>
            <a:ext cx="3810000" cy="2857500"/>
          </a:xfrm>
          <a:prstGeom prst="rect">
            <a:avLst/>
          </a:prstGeom>
          <a:noFill/>
        </p:spPr>
      </p:pic>
      <p:pic>
        <p:nvPicPr>
          <p:cNvPr id="1034" name="Picture 10" descr="http://read.ihunter.ru/uploads/images/00/00/01/2014/03/20/a8d6c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357166"/>
            <a:ext cx="3810000" cy="2562226"/>
          </a:xfrm>
          <a:prstGeom prst="rect">
            <a:avLst/>
          </a:prstGeom>
          <a:noFill/>
        </p:spPr>
      </p:pic>
      <p:pic>
        <p:nvPicPr>
          <p:cNvPr id="1036" name="Picture 12" descr="https://encrypted-tbn3.gstatic.com/images?q=tbn:ANd9GcRQxxxHxh_UeaQOMJgcfKD6fmko-nQzzKV4X-yX99u6B3vqrtu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3786190"/>
            <a:ext cx="4214842" cy="28047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901014" cy="7032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Заповедник «</a:t>
            </a:r>
            <a:r>
              <a:rPr lang="ru-RU" dirty="0" err="1" smtClean="0"/>
              <a:t>Висимский</a:t>
            </a:r>
            <a:r>
              <a:rPr lang="ru-RU" dirty="0" smtClean="0"/>
              <a:t>» 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Охраняются 428 видов растений, 44 вида млекопитающих, 176 видов птиц, 12 видов рыб.</a:t>
            </a:r>
          </a:p>
          <a:p>
            <a:r>
              <a:rPr lang="ru-RU" dirty="0" smtClean="0"/>
              <a:t>Растительность насчитывает более 560 видов – сибирская пихта, сибирская ель, сибирская лиственница, сосна, кедр, а также распространены ильм, липа, щитовник, копытень и сныть. Из хищных животных водятся европейская норка, лесная куница, черный хорь, горностай, ласка, лисица, бурый медведь, выдра, рысь и волк. Из копытных имеется единственный представитель – лось. Исчезнувшими являются косули, барсук и росомахи, но встречаются белка и бобр.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исимский заповедник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785794"/>
            <a:ext cx="7286675" cy="534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Население.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территории Свердловской области проживают русские (89%), татары (4%), украинцы (1%),другие национальности (6%) (перепись2002).</a:t>
            </a:r>
          </a:p>
          <a:p>
            <a:r>
              <a:rPr lang="ru-RU" dirty="0" smtClean="0"/>
              <a:t> Большая часть верующих – православные, часть исповедует ислам.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ru-RU" dirty="0" smtClean="0"/>
              <a:t>В городах и посёлках городского типа проживают 83,1% населения.</a:t>
            </a:r>
          </a:p>
          <a:p>
            <a:r>
              <a:rPr lang="ru-RU" dirty="0" smtClean="0"/>
              <a:t> Крупные города –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Екатеринбург</a:t>
            </a:r>
            <a:r>
              <a:rPr lang="ru-RU" dirty="0" smtClean="0"/>
              <a:t> с населением 1308,4 тыс. чел. (2006), 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Нижний Тагил </a:t>
            </a:r>
            <a:r>
              <a:rPr lang="ru-RU" dirty="0" smtClean="0"/>
              <a:t>(379,7 тыс. чел.),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Каменск-Уральский</a:t>
            </a:r>
            <a:r>
              <a:rPr lang="ru-RU" dirty="0" smtClean="0"/>
              <a:t> (182,5 тыс. чел.),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Первоуральск</a:t>
            </a:r>
            <a:r>
              <a:rPr lang="ru-RU" dirty="0" smtClean="0"/>
              <a:t> (132,9 тыс. чел.),</a:t>
            </a:r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Серов</a:t>
            </a:r>
            <a:r>
              <a:rPr lang="ru-RU" dirty="0" smtClean="0"/>
              <a:t> (98 тыс. чел.), </a:t>
            </a:r>
          </a:p>
          <a:p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Новоуральск</a:t>
            </a:r>
            <a:r>
              <a:rPr lang="ru-RU" dirty="0" smtClean="0"/>
              <a:t> (94,4 тыс. чел.).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карта сверд. области (2).jpeg"/>
          <p:cNvPicPr>
            <a:picLocks noChangeAspect="1" noChangeArrowheads="1"/>
          </p:cNvPicPr>
          <p:nvPr/>
        </p:nvPicPr>
        <p:blipFill>
          <a:blip r:embed="rId2" cstate="print"/>
          <a:srcRect b="11"/>
          <a:stretch>
            <a:fillRect/>
          </a:stretch>
        </p:blipFill>
        <p:spPr bwMode="auto">
          <a:xfrm>
            <a:off x="2143108" y="214290"/>
            <a:ext cx="5143536" cy="6643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u="sng" dirty="0" smtClean="0">
                <a:hlinkClick r:id="rId2"/>
              </a:rPr>
              <a:t>http://novrosen.ru/Russia/regions/sverdl.htm</a:t>
            </a:r>
            <a:endParaRPr lang="ru-RU" dirty="0" smtClean="0"/>
          </a:p>
          <a:p>
            <a:r>
              <a:rPr lang="ru-RU" u="sng" dirty="0" smtClean="0">
                <a:hlinkClick r:id="rId3"/>
              </a:rPr>
              <a:t>http://www.amisharin.ru/priroda/zhivotnyiy-mir.html</a:t>
            </a:r>
            <a:endParaRPr lang="ru-RU" dirty="0" smtClean="0"/>
          </a:p>
          <a:p>
            <a:r>
              <a:rPr lang="ru-RU" u="sng" dirty="0" smtClean="0">
                <a:hlinkClick r:id="rId4"/>
              </a:rPr>
              <a:t>http://www.amisharin.ru/priroda/visimskiy-zapovednik.html</a:t>
            </a:r>
            <a:endParaRPr lang="ru-RU" dirty="0" smtClean="0"/>
          </a:p>
          <a:p>
            <a:r>
              <a:rPr lang="ru-RU" u="sng" dirty="0" smtClean="0">
                <a:hlinkClick r:id="rId5"/>
              </a:rPr>
              <a:t>http://www.catalogmineralov.ru/mineral/malachite.html</a:t>
            </a:r>
            <a:endParaRPr lang="ru-RU" u="sng" dirty="0" smtClean="0"/>
          </a:p>
          <a:p>
            <a:r>
              <a:rPr lang="en-US" sz="2100" dirty="0" smtClean="0">
                <a:hlinkClick r:id="rId6"/>
              </a:rPr>
              <a:t>https://ru.wikipedia.org/wiki/%D0%A1%D0%B2%D0%B5%D1%80%D0%B4%D0%BB%D0%BE%D0%B2%D1%81%D0%BA%D0%B0%D1%8F_%D0%BE%D0%B1%D0%BB%D0%B0%D1%81%D1%82%D1%8C#mediaviewer/File:Sverdlovsk_in_Russia.svg</a:t>
            </a:r>
            <a:endParaRPr lang="ru-RU" sz="2100" dirty="0" smtClean="0"/>
          </a:p>
          <a:p>
            <a:r>
              <a:rPr lang="ru-RU" sz="1700" u="sng" dirty="0" smtClean="0">
                <a:hlinkClick r:id="rId7"/>
              </a:rPr>
              <a:t>https://www.google.ru/url?sa=i&amp;rct=j&amp;q=&amp;esrc=s&amp;source=images&amp;cd=&amp;cad=rja&amp;uact=8&amp;ved=0CAYQjB0&amp;url=http%3A%2F%2Fread.ihunter.ru%2Ftag%2F%25D0%25A1%25D0%25B2%25D0%25B5%25D1%2580%25D0%25B4%25D0%25BB%25D0%25BE%25D0%25B2%25D1%2581%25D0%25BA%25D0%25B0%25D1%258F%2520%25D0%25BE%25D0%25B1%25D0%25BB%25D0%25B0%25D1%2581%25D1%2582%25D1%258C%2F&amp;ei=3yliVJPZKsiogwSDy4OQBQ&amp;bvm=bv.79189006,d.cWc&amp;psig=AFQjCNGjDI3Qv9equS5jcGTjYWz_IZgOtw&amp;ust=1415805663041934</a:t>
            </a:r>
            <a:endParaRPr lang="ru-RU" sz="17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Географическое  положение.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Свердловская </a:t>
            </a:r>
            <a:r>
              <a:rPr lang="ru-RU" dirty="0" smtClean="0"/>
              <a:t>область расположена на Урале, на рубеже Европы и Азии. Входит в Уральский федеральный округ. Граничит </a:t>
            </a:r>
            <a:r>
              <a:rPr lang="ru-RU" dirty="0" err="1" smtClean="0"/>
              <a:t>c</a:t>
            </a:r>
            <a:r>
              <a:rPr lang="ru-RU" dirty="0" smtClean="0"/>
              <a:t> Тюменской обл. и Ханты-Мансийским АО, Курганской и Челябинской обл., Республикой Башкортостан, Пермским краем, Республикой Коми.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upload.wikimedia.org/wikipedia/commons/thumb/6/6c/Sverdlovsk_in_Russia.svg/1181px-Sverdlovsk_in_Russia.svg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642918"/>
            <a:ext cx="8572560" cy="49500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Площадь 194,8 тыс. км</a:t>
            </a:r>
            <a:r>
              <a:rPr lang="ru-RU" baseline="30000" dirty="0" smtClean="0"/>
              <a:t>2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Население 4409,7 тыс. чел. (2006). </a:t>
            </a:r>
          </a:p>
          <a:p>
            <a:pPr>
              <a:buNone/>
            </a:pPr>
            <a:r>
              <a:rPr lang="ru-RU" dirty="0" err="1" smtClean="0"/>
              <a:t>Адм</a:t>
            </a:r>
            <a:r>
              <a:rPr lang="ru-RU" dirty="0" smtClean="0"/>
              <a:t>. центр – г. Екатеринбург.</a:t>
            </a:r>
          </a:p>
          <a:p>
            <a:pPr algn="just">
              <a:buNone/>
            </a:pPr>
            <a:r>
              <a:rPr lang="ru-RU" dirty="0" smtClean="0"/>
              <a:t>	В </a:t>
            </a:r>
            <a:r>
              <a:rPr lang="ru-RU" dirty="0" smtClean="0"/>
              <a:t>Свердловской области 30 районов, 47 городов, 26 посёлков городского типа, 431 сельская администрация (2006).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sverdlovskayaobl.ru/images/kartabig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571480"/>
            <a:ext cx="5184575" cy="5801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 е л </a:t>
            </a:r>
            <a:r>
              <a:rPr lang="ru-RU" dirty="0" err="1" smtClean="0"/>
              <a:t>ь</a:t>
            </a:r>
            <a:r>
              <a:rPr lang="ru-RU" dirty="0" smtClean="0"/>
              <a:t> е ф.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Область занимает в основном вост. склоны Среднего и Северного Урала и часть </a:t>
            </a:r>
            <a:r>
              <a:rPr lang="ru-RU" dirty="0" err="1" smtClean="0"/>
              <a:t>Зап.-Сибирской</a:t>
            </a:r>
            <a:r>
              <a:rPr lang="ru-RU" dirty="0" smtClean="0"/>
              <a:t> </a:t>
            </a:r>
            <a:r>
              <a:rPr lang="ru-RU" dirty="0" err="1" smtClean="0"/>
              <a:t>равнины,примыкающей</a:t>
            </a:r>
            <a:r>
              <a:rPr lang="ru-RU" dirty="0" smtClean="0"/>
              <a:t> к Уральским горам.</a:t>
            </a:r>
          </a:p>
          <a:p>
            <a:r>
              <a:rPr lang="ru-RU" dirty="0" smtClean="0"/>
              <a:t>Наиболее высокие вершины – </a:t>
            </a:r>
            <a:r>
              <a:rPr lang="ru-RU" dirty="0" err="1" smtClean="0"/>
              <a:t>Конжаковский</a:t>
            </a:r>
            <a:r>
              <a:rPr lang="ru-RU" dirty="0" smtClean="0"/>
              <a:t> Камень, 1569 м;</a:t>
            </a:r>
          </a:p>
          <a:p>
            <a:r>
              <a:rPr lang="ru-RU" dirty="0" smtClean="0"/>
              <a:t>Денежкин Камень, 1492 м.</a:t>
            </a:r>
            <a:endParaRPr lang="ru-RU" dirty="0"/>
          </a:p>
        </p:txBody>
      </p:sp>
      <p:pic>
        <p:nvPicPr>
          <p:cNvPr id="4" name="Рисунок 3" descr="http://novrosen.ru/Russia/image.files/sverdl_img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643446"/>
            <a:ext cx="250033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Полезные ископаемые.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Область богата железными рудами - магнетитовые , титаномагнетитовые, бурый железняк. Разведаны медно-цинковые руды, бокситы, марганцевые руды, никелевые руды , золото, платина.</a:t>
            </a:r>
          </a:p>
          <a:p>
            <a:pPr>
              <a:buNone/>
            </a:pPr>
            <a:r>
              <a:rPr lang="ru-RU" dirty="0" smtClean="0"/>
              <a:t>Нерудные полезные ископаемые – асбест, тальк, кварциты и др.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Кладовая самоцветов.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57559"/>
          </a:xfrm>
        </p:spPr>
        <p:txBody>
          <a:bodyPr/>
          <a:lstStyle/>
          <a:p>
            <a:r>
              <a:rPr lang="ru-RU" dirty="0" smtClean="0"/>
              <a:t>В области богатый выбор драгоценных (аквамарин, рубин, сапфир, александрит, турмалин, топаз, цитрин, изумруд, берилл) и поделочных камней (</a:t>
            </a:r>
            <a:r>
              <a:rPr lang="ru-RU" dirty="0" err="1" smtClean="0"/>
              <a:t>малахит,родонит</a:t>
            </a:r>
            <a:r>
              <a:rPr lang="ru-RU" dirty="0" smtClean="0"/>
              <a:t>, агат, </a:t>
            </a:r>
            <a:r>
              <a:rPr lang="ru-RU" dirty="0" err="1" smtClean="0"/>
              <a:t>лиственник</a:t>
            </a:r>
            <a:r>
              <a:rPr lang="ru-RU" dirty="0" smtClean="0"/>
              <a:t>, змеевик, яшма, мрамор и др.).</a:t>
            </a:r>
          </a:p>
          <a:p>
            <a:endParaRPr lang="ru-RU" dirty="0"/>
          </a:p>
        </p:txBody>
      </p:sp>
      <p:pic>
        <p:nvPicPr>
          <p:cNvPr id="4098" name="Picture 2" descr="Малахи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857760"/>
            <a:ext cx="1428750" cy="1428750"/>
          </a:xfrm>
          <a:prstGeom prst="rect">
            <a:avLst/>
          </a:prstGeom>
          <a:noFill/>
        </p:spPr>
      </p:pic>
      <p:pic>
        <p:nvPicPr>
          <p:cNvPr id="4100" name="Picture 4" descr="Яшм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4714884"/>
            <a:ext cx="1428750" cy="1428750"/>
          </a:xfrm>
          <a:prstGeom prst="rect">
            <a:avLst/>
          </a:prstGeom>
          <a:noFill/>
        </p:spPr>
      </p:pic>
      <p:pic>
        <p:nvPicPr>
          <p:cNvPr id="4104" name="Picture 8" descr="Змеевик. Шкатул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4786322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Растительность.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Большая часть растительности в области относится к лесной зоне; на Ю.-В.области и местами на Ю.-З. — лесостепь.</a:t>
            </a:r>
          </a:p>
          <a:p>
            <a:pPr>
              <a:buNone/>
            </a:pPr>
            <a:r>
              <a:rPr lang="ru-RU" dirty="0" smtClean="0"/>
              <a:t> Лес (наполовину хвойный) занимает 80%территории. В горной части преобладает тёмнохвойная тайга (ель). На Севере Зауралья произрастают сосновые леса, по низинам – еловая тайга с примесью кедра, южнее находится полоса осиново-берёзовых лесов и травяных сосновых боров. В Предуралье – острова лесостепи и </a:t>
            </a:r>
            <a:r>
              <a:rPr lang="ru-RU" dirty="0" err="1" smtClean="0"/>
              <a:t>широколиственноеловые</a:t>
            </a:r>
            <a:r>
              <a:rPr lang="ru-RU" dirty="0" smtClean="0"/>
              <a:t> леса.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551</Words>
  <Application>Microsoft Office PowerPoint</Application>
  <PresentationFormat>Экран (4:3)</PresentationFormat>
  <Paragraphs>43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Наш край.  Свердловская область.</vt:lpstr>
      <vt:lpstr>Географическое  положение.</vt:lpstr>
      <vt:lpstr>Слайд 3</vt:lpstr>
      <vt:lpstr>Слайд 4</vt:lpstr>
      <vt:lpstr>Слайд 5</vt:lpstr>
      <vt:lpstr>Р е л ь е ф. </vt:lpstr>
      <vt:lpstr>Полезные ископаемые.</vt:lpstr>
      <vt:lpstr>Кладовая самоцветов.</vt:lpstr>
      <vt:lpstr>Растительность.</vt:lpstr>
      <vt:lpstr>Слайд 10</vt:lpstr>
      <vt:lpstr>Животный мир.</vt:lpstr>
      <vt:lpstr> </vt:lpstr>
      <vt:lpstr>Заповедник «Висимский» . </vt:lpstr>
      <vt:lpstr>Слайд 14</vt:lpstr>
      <vt:lpstr>Население.</vt:lpstr>
      <vt:lpstr>Слайд 16</vt:lpstr>
      <vt:lpstr>Слайд 17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 край.  Свердловская область.</dc:title>
  <dc:creator>Пользователь</dc:creator>
  <cp:lastModifiedBy>Пользователь</cp:lastModifiedBy>
  <cp:revision>23</cp:revision>
  <dcterms:created xsi:type="dcterms:W3CDTF">2014-11-11T14:21:27Z</dcterms:created>
  <dcterms:modified xsi:type="dcterms:W3CDTF">2022-11-17T08:00:20Z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651940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