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0" r:id="rId3"/>
    <p:sldId id="301" r:id="rId4"/>
    <p:sldId id="292" r:id="rId5"/>
    <p:sldId id="294" r:id="rId6"/>
    <p:sldId id="295" r:id="rId7"/>
    <p:sldId id="296" r:id="rId8"/>
    <p:sldId id="297" r:id="rId9"/>
    <p:sldId id="298" r:id="rId10"/>
    <p:sldId id="302" r:id="rId11"/>
    <p:sldId id="303" r:id="rId12"/>
    <p:sldId id="305" r:id="rId13"/>
    <p:sldId id="304" r:id="rId14"/>
    <p:sldId id="288" r:id="rId15"/>
  </p:sldIdLst>
  <p:sldSz cx="12133263" cy="6859588"/>
  <p:notesSz cx="6858000" cy="9144000"/>
  <p:defaultTextStyle>
    <a:defPPr>
      <a:defRPr lang="ru-RU"/>
    </a:defPPr>
    <a:lvl1pPr marL="0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2651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5301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27952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0603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13253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55904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98555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41205" algn="l" defTabSz="10853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2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" y="-210"/>
      </p:cViewPr>
      <p:guideLst>
        <p:guide orient="horz" pos="2161"/>
        <p:guide pos="38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66F12-AFA6-40CB-B77F-0321033D4CB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E4B0D-BD94-4F38-8D0D-0456809ECE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855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E4B0D-BD94-4F38-8D0D-0456809ECE0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43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9995" y="2130919"/>
            <a:ext cx="10313274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9990" y="3887100"/>
            <a:ext cx="8493284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5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7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0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3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55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98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1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96616" y="274702"/>
            <a:ext cx="2729984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6663" y="274702"/>
            <a:ext cx="7987731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444" y="4407921"/>
            <a:ext cx="10313274" cy="1362390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8444" y="2907387"/>
            <a:ext cx="10313274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26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53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79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06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132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559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985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412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6663" y="1600571"/>
            <a:ext cx="5358858" cy="452701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67742" y="1600571"/>
            <a:ext cx="5358858" cy="452701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6663" y="1535469"/>
            <a:ext cx="5360965" cy="639910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2651" indent="0">
              <a:buNone/>
              <a:defRPr sz="2400" b="1"/>
            </a:lvl2pPr>
            <a:lvl3pPr marL="1085301" indent="0">
              <a:buNone/>
              <a:defRPr sz="2100" b="1"/>
            </a:lvl3pPr>
            <a:lvl4pPr marL="1627952" indent="0">
              <a:buNone/>
              <a:defRPr sz="1900" b="1"/>
            </a:lvl4pPr>
            <a:lvl5pPr marL="2170603" indent="0">
              <a:buNone/>
              <a:defRPr sz="1900" b="1"/>
            </a:lvl5pPr>
            <a:lvl6pPr marL="2713253" indent="0">
              <a:buNone/>
              <a:defRPr sz="1900" b="1"/>
            </a:lvl6pPr>
            <a:lvl7pPr marL="3255904" indent="0">
              <a:buNone/>
              <a:defRPr sz="1900" b="1"/>
            </a:lvl7pPr>
            <a:lvl8pPr marL="3798555" indent="0">
              <a:buNone/>
              <a:defRPr sz="1900" b="1"/>
            </a:lvl8pPr>
            <a:lvl9pPr marL="434120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6663" y="2175379"/>
            <a:ext cx="5360965" cy="39522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3530" y="1535469"/>
            <a:ext cx="5363071" cy="639910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2651" indent="0">
              <a:buNone/>
              <a:defRPr sz="2400" b="1"/>
            </a:lvl2pPr>
            <a:lvl3pPr marL="1085301" indent="0">
              <a:buNone/>
              <a:defRPr sz="2100" b="1"/>
            </a:lvl3pPr>
            <a:lvl4pPr marL="1627952" indent="0">
              <a:buNone/>
              <a:defRPr sz="1900" b="1"/>
            </a:lvl4pPr>
            <a:lvl5pPr marL="2170603" indent="0">
              <a:buNone/>
              <a:defRPr sz="1900" b="1"/>
            </a:lvl5pPr>
            <a:lvl6pPr marL="2713253" indent="0">
              <a:buNone/>
              <a:defRPr sz="1900" b="1"/>
            </a:lvl6pPr>
            <a:lvl7pPr marL="3255904" indent="0">
              <a:buNone/>
              <a:defRPr sz="1900" b="1"/>
            </a:lvl7pPr>
            <a:lvl8pPr marL="3798555" indent="0">
              <a:buNone/>
              <a:defRPr sz="1900" b="1"/>
            </a:lvl8pPr>
            <a:lvl9pPr marL="434120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63530" y="2175379"/>
            <a:ext cx="5363071" cy="39522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664" y="273113"/>
            <a:ext cx="3991760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43769" y="273114"/>
            <a:ext cx="6782831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6664" y="1435433"/>
            <a:ext cx="3991760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2651" indent="0">
              <a:buNone/>
              <a:defRPr sz="1400"/>
            </a:lvl2pPr>
            <a:lvl3pPr marL="1085301" indent="0">
              <a:buNone/>
              <a:defRPr sz="1200"/>
            </a:lvl3pPr>
            <a:lvl4pPr marL="1627952" indent="0">
              <a:buNone/>
              <a:defRPr sz="1100"/>
            </a:lvl4pPr>
            <a:lvl5pPr marL="2170603" indent="0">
              <a:buNone/>
              <a:defRPr sz="1100"/>
            </a:lvl5pPr>
            <a:lvl6pPr marL="2713253" indent="0">
              <a:buNone/>
              <a:defRPr sz="1100"/>
            </a:lvl6pPr>
            <a:lvl7pPr marL="3255904" indent="0">
              <a:buNone/>
              <a:defRPr sz="1100"/>
            </a:lvl7pPr>
            <a:lvl8pPr marL="3798555" indent="0">
              <a:buNone/>
              <a:defRPr sz="1100"/>
            </a:lvl8pPr>
            <a:lvl9pPr marL="434120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8204" y="4801712"/>
            <a:ext cx="727995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78204" y="612917"/>
            <a:ext cx="727995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2651" indent="0">
              <a:buNone/>
              <a:defRPr sz="3300"/>
            </a:lvl2pPr>
            <a:lvl3pPr marL="1085301" indent="0">
              <a:buNone/>
              <a:defRPr sz="2800"/>
            </a:lvl3pPr>
            <a:lvl4pPr marL="1627952" indent="0">
              <a:buNone/>
              <a:defRPr sz="2400"/>
            </a:lvl4pPr>
            <a:lvl5pPr marL="2170603" indent="0">
              <a:buNone/>
              <a:defRPr sz="2400"/>
            </a:lvl5pPr>
            <a:lvl6pPr marL="2713253" indent="0">
              <a:buNone/>
              <a:defRPr sz="2400"/>
            </a:lvl6pPr>
            <a:lvl7pPr marL="3255904" indent="0">
              <a:buNone/>
              <a:defRPr sz="2400"/>
            </a:lvl7pPr>
            <a:lvl8pPr marL="3798555" indent="0">
              <a:buNone/>
              <a:defRPr sz="2400"/>
            </a:lvl8pPr>
            <a:lvl9pPr marL="4341205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78204" y="5368581"/>
            <a:ext cx="727995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2651" indent="0">
              <a:buNone/>
              <a:defRPr sz="1400"/>
            </a:lvl2pPr>
            <a:lvl3pPr marL="1085301" indent="0">
              <a:buNone/>
              <a:defRPr sz="1200"/>
            </a:lvl3pPr>
            <a:lvl4pPr marL="1627952" indent="0">
              <a:buNone/>
              <a:defRPr sz="1100"/>
            </a:lvl4pPr>
            <a:lvl5pPr marL="2170603" indent="0">
              <a:buNone/>
              <a:defRPr sz="1100"/>
            </a:lvl5pPr>
            <a:lvl6pPr marL="2713253" indent="0">
              <a:buNone/>
              <a:defRPr sz="1100"/>
            </a:lvl6pPr>
            <a:lvl7pPr marL="3255904" indent="0">
              <a:buNone/>
              <a:defRPr sz="1100"/>
            </a:lvl7pPr>
            <a:lvl8pPr marL="3798555" indent="0">
              <a:buNone/>
              <a:defRPr sz="1100"/>
            </a:lvl8pPr>
            <a:lvl9pPr marL="434120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663" y="274701"/>
            <a:ext cx="10919937" cy="1143265"/>
          </a:xfrm>
          <a:prstGeom prst="rect">
            <a:avLst/>
          </a:prstGeom>
        </p:spPr>
        <p:txBody>
          <a:bodyPr vert="horz" lIns="108530" tIns="54265" rIns="108530" bIns="5426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6663" y="1600571"/>
            <a:ext cx="10919937" cy="4527011"/>
          </a:xfrm>
          <a:prstGeom prst="rect">
            <a:avLst/>
          </a:prstGeom>
        </p:spPr>
        <p:txBody>
          <a:bodyPr vert="horz" lIns="108530" tIns="54265" rIns="108530" bIns="5426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6663" y="6357822"/>
            <a:ext cx="2831095" cy="365210"/>
          </a:xfrm>
          <a:prstGeom prst="rect">
            <a:avLst/>
          </a:prstGeom>
        </p:spPr>
        <p:txBody>
          <a:bodyPr vert="horz" lIns="108530" tIns="54265" rIns="108530" bIns="5426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00F8-6AFC-4D6F-BE26-D1D23D153EB7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45532" y="6357822"/>
            <a:ext cx="3842200" cy="365210"/>
          </a:xfrm>
          <a:prstGeom prst="rect">
            <a:avLst/>
          </a:prstGeom>
        </p:spPr>
        <p:txBody>
          <a:bodyPr vert="horz" lIns="108530" tIns="54265" rIns="108530" bIns="5426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95505" y="6357822"/>
            <a:ext cx="2831095" cy="365210"/>
          </a:xfrm>
          <a:prstGeom prst="rect">
            <a:avLst/>
          </a:prstGeom>
        </p:spPr>
        <p:txBody>
          <a:bodyPr vert="horz" lIns="108530" tIns="54265" rIns="108530" bIns="5426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4C3D9-8706-4755-9637-5C4D4DEC3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1" y="2733"/>
            <a:ext cx="12190413" cy="6854123"/>
          </a:xfrm>
          <a:prstGeom prst="frame">
            <a:avLst>
              <a:gd name="adj1" fmla="val 2156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575" tIns="64788" rIns="129575" bIns="64788" rtlCol="0" anchor="ctr"/>
          <a:lstStyle>
            <a:defPPr>
              <a:defRPr lang="ru-RU"/>
            </a:defPPr>
            <a:lvl1pPr marL="0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9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1085301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988" indent="-406988" algn="l" defTabSz="1085301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1807" indent="-339157" algn="l" defTabSz="1085301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6627" indent="-271325" algn="l" defTabSz="108530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9277" indent="-271325" algn="l" defTabSz="108530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1928" indent="-271325" algn="l" defTabSz="108530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84579" indent="-271325" algn="l" defTabSz="1085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27229" indent="-271325" algn="l" defTabSz="1085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69880" indent="-271325" algn="l" defTabSz="1085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12531" indent="-271325" algn="l" defTabSz="1085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2651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301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7952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0603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13253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55904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98555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41205" algn="l" defTabSz="108530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nk.ru/files/announcements/main/darsb41.jpg" TargetMode="External"/><Relationship Id="rId13" Type="http://schemas.openxmlformats.org/officeDocument/2006/relationships/hyperlink" Target="http://nareshinfotech.com/images/printer/big/scanner-1.jpg" TargetMode="External"/><Relationship Id="rId18" Type="http://schemas.openxmlformats.org/officeDocument/2006/relationships/hyperlink" Target="http://www.psixologicheskoezerkalo.ru/wp-content/uploads/2016/09/0_986b7_92c9797d_XL.png" TargetMode="External"/><Relationship Id="rId3" Type="http://schemas.openxmlformats.org/officeDocument/2006/relationships/hyperlink" Target="http://www.vsyaufa.ru/boardsimg/board_22294.jpg" TargetMode="External"/><Relationship Id="rId21" Type="http://schemas.openxmlformats.org/officeDocument/2006/relationships/image" Target="../media/image3.png"/><Relationship Id="rId7" Type="http://schemas.openxmlformats.org/officeDocument/2006/relationships/hyperlink" Target="http://wiki.iteach.ru/images/5/56/&#1052;&#1086;&#1085;&#1080;&#1090;&#1086;&#1088;1.jpg" TargetMode="External"/><Relationship Id="rId12" Type="http://schemas.openxmlformats.org/officeDocument/2006/relationships/hyperlink" Target="http://wiki.iteach.ru/images/e/ef/1245758877_1245737896_hp_photosmart_1.jpg" TargetMode="External"/><Relationship Id="rId17" Type="http://schemas.openxmlformats.org/officeDocument/2006/relationships/hyperlink" Target="http://computer17.umi.ru/images/cms/data/anime.jpg" TargetMode="External"/><Relationship Id="rId2" Type="http://schemas.openxmlformats.org/officeDocument/2006/relationships/hyperlink" Target="http://luxfon.com/pic/201506/800x600/luxfon.com-38166.jpg" TargetMode="External"/><Relationship Id="rId16" Type="http://schemas.openxmlformats.org/officeDocument/2006/relationships/hyperlink" Target="http://wizemart.ru/images/item/91/47/xritmix_rmd_1027-849243pic-2.jpg.pagespeed.ic.VePO0EgJyA.jpg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0.liveinternet.ru/images/attach/c/11/115/600/115600048_102.png" TargetMode="External"/><Relationship Id="rId11" Type="http://schemas.openxmlformats.org/officeDocument/2006/relationships/hyperlink" Target="http://ng58.ru/upload/iblock/686/comp.png" TargetMode="External"/><Relationship Id="rId5" Type="http://schemas.openxmlformats.org/officeDocument/2006/relationships/hyperlink" Target="http://vidpoviday.com/wp-content/uploads/2016/03/c017e6a0ac15c4baed22eaf8090f3d86-300x240.jpg" TargetMode="External"/><Relationship Id="rId15" Type="http://schemas.openxmlformats.org/officeDocument/2006/relationships/hyperlink" Target="http://www.markit.eu/images/original/0e/6f/0e6f778540cc438fae1db05dd6ac2ed5.jpg" TargetMode="External"/><Relationship Id="rId10" Type="http://schemas.openxmlformats.org/officeDocument/2006/relationships/hyperlink" Target="http://cdn.rbt.ru/images/item/image/82/81648_483011949.jpg" TargetMode="External"/><Relationship Id="rId19" Type="http://schemas.openxmlformats.org/officeDocument/2006/relationships/slide" Target="slide2.xml"/><Relationship Id="rId4" Type="http://schemas.openxmlformats.org/officeDocument/2006/relationships/hyperlink" Target="http://hovrashok.com.ua/images/Nov/22/d549fa4e1019644cfa2b7e44ca0e9f44/1.jpg" TargetMode="External"/><Relationship Id="rId9" Type="http://schemas.openxmlformats.org/officeDocument/2006/relationships/hyperlink" Target="http://i.texmir.com/goods/defender-m-chamelion-7930-blue-ps-2-379484.jpg" TargetMode="External"/><Relationship Id="rId14" Type="http://schemas.openxmlformats.org/officeDocument/2006/relationships/hyperlink" Target="http://i45.tinypic.com/ih6z4z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5905" y="0"/>
            <a:ext cx="11215766" cy="147036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Презентация к уроку окружающего мира,</a:t>
            </a:r>
            <a:b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1 класс УМК «Школа России»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1789" y="4787116"/>
            <a:ext cx="8493284" cy="175300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1591" y="1286654"/>
            <a:ext cx="1150151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«Что умеет компьютер?»</a:t>
            </a:r>
            <a:endParaRPr lang="ru-RU" sz="48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10952990" y="6000768"/>
            <a:ext cx="857256" cy="571504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441831">
            <a:off x="9277329" y="2474661"/>
            <a:ext cx="2450071" cy="330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4467" y="2429662"/>
            <a:ext cx="2757507" cy="36698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Управляющая кнопка: документ 5">
            <a:hlinkClick r:id="rId4" action="ppaction://hlinksldjump" highlightClick="1"/>
          </p:cNvPr>
          <p:cNvSpPr/>
          <p:nvPr/>
        </p:nvSpPr>
        <p:spPr>
          <a:xfrm>
            <a:off x="308728" y="5857892"/>
            <a:ext cx="642942" cy="714380"/>
          </a:xfrm>
          <a:prstGeom prst="actionButtonDocument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www.vsyaufa.ru/boardsimg/board_22294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6471" y="1989634"/>
            <a:ext cx="3312368" cy="283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215067"/>
            <a:ext cx="3270742" cy="43743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Группа 10"/>
          <p:cNvGrpSpPr/>
          <p:nvPr/>
        </p:nvGrpSpPr>
        <p:grpSpPr>
          <a:xfrm>
            <a:off x="3151404" y="477466"/>
            <a:ext cx="5403835" cy="2858182"/>
            <a:chOff x="3166248" y="1000108"/>
            <a:chExt cx="5429288" cy="2857520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3166248" y="1000108"/>
              <a:ext cx="5429288" cy="2857520"/>
            </a:xfrm>
            <a:prstGeom prst="cloudCallout">
              <a:avLst>
                <a:gd name="adj1" fmla="val -66316"/>
                <a:gd name="adj2" fmla="val 49291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23438" y="1703182"/>
              <a:ext cx="4786346" cy="1384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Как интересно! А я хочу знать, что умеет компьютер?</a:t>
              </a:r>
              <a:endPara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</p:grpSp>
      <p:pic>
        <p:nvPicPr>
          <p:cNvPr id="12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441831">
            <a:off x="8792897" y="2776143"/>
            <a:ext cx="2888259" cy="39135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Группа 12"/>
          <p:cNvGrpSpPr/>
          <p:nvPr/>
        </p:nvGrpSpPr>
        <p:grpSpPr>
          <a:xfrm flipH="1">
            <a:off x="3067963" y="189434"/>
            <a:ext cx="6328175" cy="3358362"/>
            <a:chOff x="4616422" y="4060507"/>
            <a:chExt cx="6116540" cy="3200423"/>
          </a:xfrm>
        </p:grpSpPr>
        <p:sp>
          <p:nvSpPr>
            <p:cNvPr id="14" name="Выноска-облако 13"/>
            <p:cNvSpPr/>
            <p:nvPr/>
          </p:nvSpPr>
          <p:spPr>
            <a:xfrm>
              <a:off x="4616422" y="4060507"/>
              <a:ext cx="6116540" cy="3200423"/>
            </a:xfrm>
            <a:prstGeom prst="cloudCallout">
              <a:avLst>
                <a:gd name="adj1" fmla="val -47870"/>
                <a:gd name="adj2" fmla="val 60842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76969" y="4472236"/>
              <a:ext cx="5567336" cy="214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Это мы сейчас выясним. Рассмотрите картинки. Попробуйте сначала предположить. Для проверки нажимайте на картинку.</a:t>
              </a:r>
              <a:endPara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89054" y="6145067"/>
            <a:ext cx="3839567" cy="461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жми на вопрос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http://ng58.ru/upload/iblock/686/com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1469" y="3405146"/>
            <a:ext cx="4327152" cy="2896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412452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ng58.ru/upload/iblock/686/com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2415" y="909514"/>
            <a:ext cx="3823096" cy="255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58319" y="33345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Компьютер  </a:t>
            </a:r>
            <a:endParaRPr lang="ru-RU" sz="3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1158" b="54605"/>
          <a:stretch/>
        </p:blipFill>
        <p:spPr bwMode="auto">
          <a:xfrm>
            <a:off x="1181632" y="1406298"/>
            <a:ext cx="1898332" cy="2023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5991" y="530310"/>
            <a:ext cx="3905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Comic Sans MS" pitchFamily="66" charset="0"/>
              </a:rPr>
              <a:t>хранит информацию</a:t>
            </a:r>
            <a:endParaRPr lang="ru-RU" sz="2800" b="1" dirty="0">
              <a:latin typeface="Comic Sans MS" pitchFamily="66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0520" t="2212" b="56900"/>
          <a:stretch/>
        </p:blipFill>
        <p:spPr bwMode="auto">
          <a:xfrm>
            <a:off x="8946951" y="1478885"/>
            <a:ext cx="2088232" cy="195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053523" y="333450"/>
            <a:ext cx="4309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omic Sans MS" pitchFamily="66" charset="0"/>
              </a:rPr>
              <a:t>проигрывает музыку </a:t>
            </a:r>
          </a:p>
          <a:p>
            <a:r>
              <a:rPr lang="ru-RU" sz="2800" b="1" dirty="0" smtClean="0">
                <a:latin typeface="Comic Sans MS" pitchFamily="66" charset="0"/>
              </a:rPr>
              <a:t>и видеофрагменты</a:t>
            </a:r>
            <a:endParaRPr lang="ru-RU" sz="2800" b="1" dirty="0">
              <a:latin typeface="Comic Sans MS" pitchFamily="66" charset="0"/>
            </a:endParaRPr>
          </a:p>
        </p:txBody>
      </p:sp>
      <p:pic>
        <p:nvPicPr>
          <p:cNvPr id="15" name="Picture 3" descr="C:\Users\User\Desktop\Безымянный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15"/>
          <a:stretch/>
        </p:blipFill>
        <p:spPr bwMode="auto">
          <a:xfrm>
            <a:off x="1026071" y="3664882"/>
            <a:ext cx="2053893" cy="2023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5991" y="602208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помогает учиться</a:t>
            </a:r>
            <a:endParaRPr lang="ru-RU" sz="2800" b="1" dirty="0">
              <a:latin typeface="Comic Sans MS" pitchFamily="66" charset="0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339" t="56012" r="35204"/>
          <a:stretch/>
        </p:blipFill>
        <p:spPr bwMode="auto">
          <a:xfrm>
            <a:off x="5346551" y="3645818"/>
            <a:ext cx="1897524" cy="191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987630" y="5716047"/>
            <a:ext cx="4527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передаёт сообщение по </a:t>
            </a:r>
          </a:p>
          <a:p>
            <a:pPr algn="ctr"/>
            <a:r>
              <a:rPr lang="ru-RU" sz="2800" b="1" dirty="0" smtClean="0">
                <a:latin typeface="Comic Sans MS" pitchFamily="66" charset="0"/>
              </a:rPr>
              <a:t>электронной почте</a:t>
            </a:r>
            <a:endParaRPr lang="ru-RU" sz="2800" b="1" dirty="0">
              <a:latin typeface="Comic Sans MS" pitchFamily="66" charset="0"/>
            </a:endParaRPr>
          </a:p>
        </p:txBody>
      </p:sp>
      <p:pic>
        <p:nvPicPr>
          <p:cNvPr id="19" name="Picture 2" descr="C:\Users\User\Desktop\Безымянный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8946951" y="3664882"/>
            <a:ext cx="2084896" cy="193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802935" y="5734050"/>
            <a:ext cx="28662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может играть </a:t>
            </a:r>
          </a:p>
          <a:p>
            <a:pPr algn="ctr"/>
            <a:r>
              <a:rPr lang="ru-RU" sz="2800" b="1" dirty="0" smtClean="0">
                <a:latin typeface="Comic Sans MS" pitchFamily="66" charset="0"/>
              </a:rPr>
              <a:t>с тобой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11104951" y="3143976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58739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285778"/>
            <a:ext cx="2470164" cy="33036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Группа 3"/>
          <p:cNvGrpSpPr/>
          <p:nvPr/>
        </p:nvGrpSpPr>
        <p:grpSpPr>
          <a:xfrm flipH="1">
            <a:off x="4050407" y="333451"/>
            <a:ext cx="4967000" cy="2952328"/>
            <a:chOff x="4616424" y="4060507"/>
            <a:chExt cx="6958481" cy="3101745"/>
          </a:xfrm>
        </p:grpSpPr>
        <p:sp>
          <p:nvSpPr>
            <p:cNvPr id="5" name="Выноска-облако 4"/>
            <p:cNvSpPr/>
            <p:nvPr/>
          </p:nvSpPr>
          <p:spPr>
            <a:xfrm>
              <a:off x="4616424" y="4060507"/>
              <a:ext cx="6958481" cy="3101745"/>
            </a:xfrm>
            <a:prstGeom prst="cloudCallout">
              <a:avLst>
                <a:gd name="adj1" fmla="val -58983"/>
                <a:gd name="adj2" fmla="val 66822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23725" y="4259960"/>
              <a:ext cx="6611981" cy="1610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Детям можно непрерывно работать или играть на компьютере не более 10—15 мин.</a:t>
              </a:r>
            </a:p>
          </p:txBody>
        </p:sp>
      </p:grpSp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41831">
            <a:off x="9255066" y="2879418"/>
            <a:ext cx="2888259" cy="391357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530127" y="3501802"/>
            <a:ext cx="7768263" cy="3231760"/>
            <a:chOff x="1530127" y="3501802"/>
            <a:chExt cx="7768263" cy="3231760"/>
          </a:xfrm>
        </p:grpSpPr>
        <p:pic>
          <p:nvPicPr>
            <p:cNvPr id="1026" name="Picture 2" descr="http://www.psixologicheskoezerkalo.ru/wp-content/uploads/2016/09/0_986b7_92c9797d_XL.png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0127" y="3708664"/>
              <a:ext cx="4849534" cy="30248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computer17.umi.ru/images/cms/data/anime.jpg"/>
            <p:cNvPicPr>
              <a:picLocks noChangeAspect="1" noChangeArrowheads="1"/>
            </p:cNvPicPr>
            <p:nvPr/>
          </p:nvPicPr>
          <p:blipFill>
            <a:blip r:embed="rId6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6631" y="3501802"/>
              <a:ext cx="3231759" cy="3231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7944017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11101501" y="357593"/>
            <a:ext cx="716704" cy="864096"/>
          </a:xfrm>
          <a:prstGeom prst="mathMultiply">
            <a:avLst/>
          </a:prstGeom>
          <a:solidFill>
            <a:srgbClr val="DBB2E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4" descr="http://img0.liveinternet.ru/images/attach/c/11/115/600/115600048_102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flipH="1">
            <a:off x="5521936" y="1820461"/>
            <a:ext cx="6353004" cy="501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Выноска-облако 10"/>
          <p:cNvSpPr/>
          <p:nvPr/>
        </p:nvSpPr>
        <p:spPr>
          <a:xfrm>
            <a:off x="1193043" y="357593"/>
            <a:ext cx="6235326" cy="2143140"/>
          </a:xfrm>
          <a:prstGeom prst="cloudCallout">
            <a:avLst>
              <a:gd name="adj1" fmla="val 74916"/>
              <a:gd name="adj2" fmla="val 955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Спасибо, дети за урок.</a:t>
            </a:r>
            <a:endParaRPr lang="ru-RU" sz="36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495308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77268" y="1059047"/>
            <a:ext cx="61436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latin typeface="Comic Sans MS" pitchFamily="66" charset="0"/>
                <a:hlinkClick r:id="rId2"/>
              </a:rPr>
              <a:t>Фон</a:t>
            </a:r>
            <a:r>
              <a:rPr lang="en-US" sz="1800" dirty="0" smtClean="0">
                <a:latin typeface="Comic Sans MS" pitchFamily="66" charset="0"/>
              </a:rPr>
              <a:t>  </a:t>
            </a:r>
            <a:r>
              <a:rPr lang="ru-RU" sz="1800" dirty="0" smtClean="0">
                <a:latin typeface="Comic Sans MS" pitchFamily="66" charset="0"/>
                <a:hlinkClick r:id="rId3"/>
              </a:rPr>
              <a:t>Компьютер</a:t>
            </a:r>
            <a:r>
              <a:rPr lang="en-US" sz="1800" dirty="0" smtClean="0">
                <a:latin typeface="Comic Sans MS" pitchFamily="66" charset="0"/>
                <a:hlinkClick r:id="rId3"/>
              </a:rPr>
              <a:t>  </a:t>
            </a:r>
            <a:endParaRPr lang="ru-RU" sz="1800" dirty="0" smtClean="0">
              <a:latin typeface="Comic Sans MS" pitchFamily="66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latin typeface="Comic Sans MS" pitchFamily="66" charset="0"/>
                <a:hlinkClick r:id="rId4"/>
              </a:rPr>
              <a:t>Компьютер</a:t>
            </a:r>
            <a:r>
              <a:rPr lang="en-US" sz="1800" dirty="0" smtClean="0">
                <a:latin typeface="Comic Sans MS" pitchFamily="66" charset="0"/>
              </a:rPr>
              <a:t>   </a:t>
            </a:r>
            <a:r>
              <a:rPr lang="ru-RU" sz="1800" dirty="0" smtClean="0">
                <a:latin typeface="Comic Sans MS" pitchFamily="66" charset="0"/>
                <a:hlinkClick r:id="rId5"/>
              </a:rPr>
              <a:t>Колонки </a:t>
            </a:r>
            <a:r>
              <a:rPr lang="ru-RU" sz="1800" dirty="0" smtClean="0">
                <a:latin typeface="Comic Sans MS" pitchFamily="66" charset="0"/>
              </a:rPr>
              <a:t>   </a:t>
            </a:r>
            <a:r>
              <a:rPr lang="ru-RU" sz="1800" dirty="0" smtClean="0">
                <a:latin typeface="Comic Sans MS" pitchFamily="66" charset="0"/>
                <a:hlinkClick r:id="rId6"/>
              </a:rPr>
              <a:t>Учитель</a:t>
            </a:r>
            <a:endParaRPr lang="ru-RU" sz="1800" dirty="0" smtClean="0">
              <a:latin typeface="Comic Sans MS" pitchFamily="66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7"/>
              </a:rPr>
              <a:t>Монитор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8"/>
              </a:rPr>
              <a:t>системный блок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9"/>
              </a:rPr>
              <a:t>мышь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10"/>
              </a:rPr>
              <a:t>колонки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latin typeface="Comic Sans MS" pitchFamily="66" charset="0"/>
                <a:cs typeface="Arial" pitchFamily="34" charset="0"/>
                <a:hlinkClick r:id="rId11"/>
              </a:rPr>
              <a:t>Компьютер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smtClean="0">
                <a:latin typeface="Comic Sans MS" pitchFamily="66" charset="0"/>
                <a:cs typeface="Arial" pitchFamily="34" charset="0"/>
                <a:hlinkClick r:id="rId12"/>
              </a:rPr>
              <a:t>принтер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  </a:t>
            </a:r>
            <a:r>
              <a:rPr lang="ru-RU" sz="1800" dirty="0" smtClean="0">
                <a:latin typeface="Comic Sans MS" pitchFamily="66" charset="0"/>
                <a:cs typeface="Arial" pitchFamily="34" charset="0"/>
                <a:hlinkClick r:id="rId13"/>
              </a:rPr>
              <a:t>сканер</a:t>
            </a:r>
            <a:endParaRPr lang="ru-RU" sz="1800" dirty="0" smtClean="0">
              <a:latin typeface="Comic Sans MS" pitchFamily="66" charset="0"/>
              <a:cs typeface="Arial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14"/>
              </a:rPr>
              <a:t>Ноутбук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15"/>
              </a:rPr>
              <a:t>нетбук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16"/>
              </a:rPr>
              <a:t>планшет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Картинки на слайде 11 сканированы с учебника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А.Плешакова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«Окружающий мир» 1 класс, 1 часть, с.45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17"/>
              </a:rPr>
              <a:t>Дети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 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  <a:hlinkClick r:id="rId18"/>
              </a:rPr>
              <a:t>Дети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 err="1" smtClean="0">
                <a:latin typeface="Comic Sans MS" pitchFamily="66" charset="0"/>
                <a:cs typeface="Times New Roman" pitchFamily="18" charset="0"/>
              </a:rPr>
              <a:t>Отрисовки</a:t>
            </a:r>
            <a:r>
              <a:rPr lang="ru-RU" sz="1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Comic Sans MS" pitchFamily="66" charset="0"/>
                <a:cs typeface="Times New Roman" pitchFamily="18" charset="0"/>
              </a:rPr>
              <a:t>муравья и черепахи авторские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Умножение 2">
            <a:hlinkClick r:id="" action="ppaction://hlinkshowjump?jump=endshow"/>
          </p:cNvPr>
          <p:cNvSpPr/>
          <p:nvPr/>
        </p:nvSpPr>
        <p:spPr>
          <a:xfrm>
            <a:off x="11101501" y="357593"/>
            <a:ext cx="716704" cy="864096"/>
          </a:xfrm>
          <a:prstGeom prst="mathMultiply">
            <a:avLst/>
          </a:prstGeom>
          <a:solidFill>
            <a:srgbClr val="DBB2E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омой 3">
            <a:hlinkClick r:id="rId19" action="ppaction://hlinksldjump" highlightClick="1"/>
          </p:cNvPr>
          <p:cNvSpPr/>
          <p:nvPr/>
        </p:nvSpPr>
        <p:spPr>
          <a:xfrm>
            <a:off x="11279782" y="6022082"/>
            <a:ext cx="594090" cy="576064"/>
          </a:xfrm>
          <a:prstGeom prst="actionButtonHome">
            <a:avLst/>
          </a:prstGeom>
          <a:solidFill>
            <a:srgbClr val="DBB2E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0351" y="215084"/>
            <a:ext cx="85011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88502"/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Интернет источники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 rot="441831">
            <a:off x="8768562" y="3001680"/>
            <a:ext cx="2450071" cy="330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280153" y="2796094"/>
            <a:ext cx="2643206" cy="35176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215067"/>
            <a:ext cx="3270742" cy="43743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Группа 10"/>
          <p:cNvGrpSpPr/>
          <p:nvPr/>
        </p:nvGrpSpPr>
        <p:grpSpPr>
          <a:xfrm>
            <a:off x="3151404" y="477466"/>
            <a:ext cx="5403835" cy="2858182"/>
            <a:chOff x="3166248" y="1000108"/>
            <a:chExt cx="5429288" cy="2857520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3166248" y="1000108"/>
              <a:ext cx="5429288" cy="2857520"/>
            </a:xfrm>
            <a:prstGeom prst="cloudCallout">
              <a:avLst>
                <a:gd name="adj1" fmla="val -66316"/>
                <a:gd name="adj2" fmla="val 49291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23438" y="1428736"/>
              <a:ext cx="4786346" cy="181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Ой, ребята, а что это такое? Я даже не знаю.</a:t>
              </a:r>
            </a:p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Вы такое видели? Как это называется?</a:t>
              </a:r>
              <a:endPara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</p:grpSp>
      <p:pic>
        <p:nvPicPr>
          <p:cNvPr id="12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441831">
            <a:off x="8792897" y="2776143"/>
            <a:ext cx="2888259" cy="39135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Группа 12"/>
          <p:cNvGrpSpPr/>
          <p:nvPr/>
        </p:nvGrpSpPr>
        <p:grpSpPr>
          <a:xfrm flipH="1">
            <a:off x="2826271" y="261442"/>
            <a:ext cx="6328175" cy="3358362"/>
            <a:chOff x="4616422" y="4060507"/>
            <a:chExt cx="6116540" cy="3200423"/>
          </a:xfrm>
        </p:grpSpPr>
        <p:sp>
          <p:nvSpPr>
            <p:cNvPr id="14" name="Выноска-облако 13"/>
            <p:cNvSpPr/>
            <p:nvPr/>
          </p:nvSpPr>
          <p:spPr>
            <a:xfrm>
              <a:off x="4616422" y="4060507"/>
              <a:ext cx="6116540" cy="3200423"/>
            </a:xfrm>
            <a:prstGeom prst="cloudCallout">
              <a:avLst>
                <a:gd name="adj1" fmla="val -47870"/>
                <a:gd name="adj2" fmla="val 60842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91025" y="4590167"/>
              <a:ext cx="5567336" cy="214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Это </a:t>
              </a:r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компьютер –программируемая </a:t>
              </a:r>
              <a:r>
                <a:rPr lang="ru-RU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электронная машина, обрабатывающая информацию и производящая вычисления.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89054" y="6145067"/>
            <a:ext cx="3839567" cy="461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жми на вопрос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http://ng58.ru/upload/iblock/686/com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1469" y="3405146"/>
            <a:ext cx="4327152" cy="2896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446600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285778"/>
            <a:ext cx="2470164" cy="3303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441831">
            <a:off x="9255066" y="2879418"/>
            <a:ext cx="2888259" cy="39135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Группа 12"/>
          <p:cNvGrpSpPr/>
          <p:nvPr/>
        </p:nvGrpSpPr>
        <p:grpSpPr>
          <a:xfrm flipH="1">
            <a:off x="1818159" y="617549"/>
            <a:ext cx="7199248" cy="4540437"/>
            <a:chOff x="4616424" y="4060507"/>
            <a:chExt cx="6958481" cy="3101745"/>
          </a:xfrm>
        </p:grpSpPr>
        <p:sp>
          <p:nvSpPr>
            <p:cNvPr id="14" name="Выноска-облако 13"/>
            <p:cNvSpPr/>
            <p:nvPr/>
          </p:nvSpPr>
          <p:spPr>
            <a:xfrm>
              <a:off x="4616424" y="4060507"/>
              <a:ext cx="6958481" cy="3101745"/>
            </a:xfrm>
            <a:prstGeom prst="cloudCallout">
              <a:avLst>
                <a:gd name="adj1" fmla="val -57088"/>
                <a:gd name="adj2" fmla="val 2810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23725" y="4259959"/>
              <a:ext cx="6611981" cy="2417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Ребята!</a:t>
              </a:r>
            </a:p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Предлагаю вам узнать или вспомнить, как называются части компьютера.</a:t>
              </a:r>
            </a:p>
            <a:p>
              <a:pPr algn="ctr"/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Я буду показывать части, а вы называть их. Чтобы проверить себя, нужно ещё раз нажать на часть компьютера.</a:t>
              </a:r>
              <a:endPara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40951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77999" y="837506"/>
            <a:ext cx="8788658" cy="5400600"/>
            <a:chOff x="377999" y="837506"/>
            <a:chExt cx="8788658" cy="54006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10247" y="837506"/>
              <a:ext cx="6556410" cy="5400600"/>
            </a:xfrm>
            <a:prstGeom prst="rect">
              <a:avLst/>
            </a:prstGeom>
          </p:spPr>
        </p:pic>
        <p:pic>
          <p:nvPicPr>
            <p:cNvPr id="1026" name="Picture 2" descr="http://vidpoviday.com/wp-content/uploads/2016/03/c017e6a0ac15c4baed22eaf8090f3d86-300x240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9" y="2696276"/>
              <a:ext cx="2103824" cy="1683060"/>
            </a:xfrm>
            <a:prstGeom prst="rect">
              <a:avLst/>
            </a:prstGeom>
            <a:noFill/>
            <a:effectLst>
              <a:softEdge rad="127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Прямоугольник 9"/>
          <p:cNvSpPr/>
          <p:nvPr/>
        </p:nvSpPr>
        <p:spPr>
          <a:xfrm>
            <a:off x="666031" y="2696276"/>
            <a:ext cx="1815792" cy="168306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77999" y="1629594"/>
            <a:ext cx="2103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itchFamily="66" charset="0"/>
              </a:rPr>
              <a:t>з</a:t>
            </a:r>
            <a:r>
              <a:rPr lang="ru-RU" sz="2800" b="1" dirty="0" smtClean="0">
                <a:latin typeface="Comic Sans MS" pitchFamily="66" charset="0"/>
              </a:rPr>
              <a:t>вуковая </a:t>
            </a:r>
          </a:p>
          <a:p>
            <a:pPr algn="ctr"/>
            <a:r>
              <a:rPr lang="ru-RU" sz="2800" b="1" dirty="0" smtClean="0">
                <a:latin typeface="Comic Sans MS" pitchFamily="66" charset="0"/>
              </a:rPr>
              <a:t>колонка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98279" y="837506"/>
            <a:ext cx="4176464" cy="354183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58319" y="24227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монитор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78799" y="837506"/>
            <a:ext cx="1587858" cy="354183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166656" y="1755607"/>
            <a:ext cx="28064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системный</a:t>
            </a:r>
          </a:p>
          <a:p>
            <a:pPr algn="ctr"/>
            <a:r>
              <a:rPr lang="ru-RU" sz="2800" b="1" dirty="0" smtClean="0">
                <a:latin typeface="Comic Sans MS" pitchFamily="66" charset="0"/>
              </a:rPr>
              <a:t> блок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81823" y="4581922"/>
            <a:ext cx="4736936" cy="165618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61975" y="515798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клавиатура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06791" y="5085978"/>
            <a:ext cx="648072" cy="115212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372728" y="529183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мышь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20" name="Стрелка вправо 19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046139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6" grpId="0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2"/>
          <p:cNvGrpSpPr/>
          <p:nvPr/>
        </p:nvGrpSpPr>
        <p:grpSpPr>
          <a:xfrm>
            <a:off x="307280" y="997340"/>
            <a:ext cx="3697362" cy="2936509"/>
            <a:chOff x="5070516" y="-1585399"/>
            <a:chExt cx="3456385" cy="832974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070517" y="-1585399"/>
              <a:ext cx="3456384" cy="832974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70516" y="-1460614"/>
              <a:ext cx="3456384" cy="6897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Монитор </a:t>
              </a:r>
              <a:r>
                <a:rPr lang="ru-RU" sz="24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это </a:t>
              </a:r>
              <a:r>
                <a:rPr lang="ru-RU" sz="2400" b="1" dirty="0">
                  <a:latin typeface="Comic Sans MS" pitchFamily="66" charset="0"/>
                </a:rPr>
                <a:t>устройство, которое предназначено для вывода на экран информации. 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endParaRPr lang="ru-RU" sz="3200" b="1" dirty="0" smtClean="0">
                <a:latin typeface="Comic Sans MS" pitchFamily="66" charset="0"/>
              </a:endParaRPr>
            </a:p>
          </p:txBody>
        </p:sp>
      </p:grpSp>
      <p:grpSp>
        <p:nvGrpSpPr>
          <p:cNvPr id="18" name="Группа 2"/>
          <p:cNvGrpSpPr/>
          <p:nvPr/>
        </p:nvGrpSpPr>
        <p:grpSpPr>
          <a:xfrm>
            <a:off x="4146845" y="997342"/>
            <a:ext cx="4213238" cy="2936507"/>
            <a:chOff x="5004047" y="44622"/>
            <a:chExt cx="3456385" cy="7891333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004048" y="44622"/>
              <a:ext cx="3456384" cy="789133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04047" y="162835"/>
              <a:ext cx="3456384" cy="7526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Системный блок </a:t>
              </a:r>
              <a:r>
                <a:rPr lang="ru-RU" sz="3200" b="1" dirty="0">
                  <a:latin typeface="Comic Sans MS" pitchFamily="66" charset="0"/>
                </a:rPr>
                <a:t>– </a:t>
              </a:r>
              <a:r>
                <a:rPr lang="ru-RU" sz="2400" b="1" dirty="0">
                  <a:latin typeface="Comic Sans MS" pitchFamily="66" charset="0"/>
                </a:rPr>
                <a:t>это устройство, которое предназначено для обработки информации и управления работой всех устройств компьютера. </a:t>
              </a:r>
              <a:endParaRPr lang="ru-RU" sz="2000" b="1" dirty="0">
                <a:latin typeface="Comic Sans MS" pitchFamily="66" charset="0"/>
              </a:endParaRPr>
            </a:p>
            <a:p>
              <a:pPr algn="ctr"/>
              <a:endParaRPr lang="ru-RU" sz="2400" b="1" dirty="0" smtClean="0">
                <a:latin typeface="Comic Sans MS" pitchFamily="66" charset="0"/>
              </a:endParaRPr>
            </a:p>
          </p:txBody>
        </p:sp>
      </p:grpSp>
      <p:grpSp>
        <p:nvGrpSpPr>
          <p:cNvPr id="21" name="Группа 2"/>
          <p:cNvGrpSpPr/>
          <p:nvPr/>
        </p:nvGrpSpPr>
        <p:grpSpPr>
          <a:xfrm>
            <a:off x="8503426" y="928885"/>
            <a:ext cx="3266766" cy="3004964"/>
            <a:chOff x="5470373" y="44622"/>
            <a:chExt cx="2992754" cy="7687665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5470373" y="44622"/>
              <a:ext cx="2990059" cy="7687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576736" y="363504"/>
              <a:ext cx="2886391" cy="6535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Клавиатура</a:t>
              </a:r>
              <a:r>
                <a:rPr lang="ru-RU" sz="3200" b="1" dirty="0" smtClean="0">
                  <a:latin typeface="Comic Sans MS" pitchFamily="66" charset="0"/>
                </a:rPr>
                <a:t>– </a:t>
              </a:r>
              <a:r>
                <a:rPr lang="ru-RU" sz="2400" b="1" dirty="0">
                  <a:latin typeface="Comic Sans MS" pitchFamily="66" charset="0"/>
                </a:rPr>
                <a:t>это устройство, которое предназначено для ввода информации</a:t>
              </a:r>
              <a:r>
                <a:rPr lang="ru-RU" sz="3200" b="1" dirty="0">
                  <a:latin typeface="Comic Sans MS" pitchFamily="66" charset="0"/>
                </a:rPr>
                <a:t>. </a:t>
              </a:r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8919" y="4221882"/>
            <a:ext cx="2878331" cy="170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9" y="3963212"/>
            <a:ext cx="2952328" cy="2551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02535" y="3963212"/>
            <a:ext cx="2419447" cy="260610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1329886" y="181403"/>
            <a:ext cx="903697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Части компьютера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Стрелка вправо 24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3151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2"/>
          <p:cNvGrpSpPr/>
          <p:nvPr/>
        </p:nvGrpSpPr>
        <p:grpSpPr>
          <a:xfrm>
            <a:off x="1312349" y="1065432"/>
            <a:ext cx="3697362" cy="2466885"/>
            <a:chOff x="5070516" y="-1585399"/>
            <a:chExt cx="3456385" cy="868362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070517" y="-1585399"/>
              <a:ext cx="3456384" cy="832974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70516" y="-1460612"/>
              <a:ext cx="3456384" cy="8558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Мышь </a:t>
              </a:r>
              <a:r>
                <a:rPr lang="ru-RU" sz="24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r>
                <a:rPr lang="ru-RU" sz="2400" b="1" dirty="0">
                  <a:latin typeface="Comic Sans MS" pitchFamily="66" charset="0"/>
                </a:rPr>
                <a:t>это устройство, которое предназначено для ввода информации. 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endParaRPr lang="ru-RU" sz="3200" b="1" dirty="0" smtClean="0">
                <a:latin typeface="Comic Sans MS" pitchFamily="66" charset="0"/>
              </a:endParaRPr>
            </a:p>
          </p:txBody>
        </p:sp>
      </p:grpSp>
      <p:grpSp>
        <p:nvGrpSpPr>
          <p:cNvPr id="18" name="Группа 2"/>
          <p:cNvGrpSpPr/>
          <p:nvPr/>
        </p:nvGrpSpPr>
        <p:grpSpPr>
          <a:xfrm>
            <a:off x="6904812" y="1112322"/>
            <a:ext cx="4213238" cy="2774571"/>
            <a:chOff x="5004044" y="44622"/>
            <a:chExt cx="3456387" cy="927582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004044" y="44622"/>
              <a:ext cx="3456384" cy="789133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04047" y="162836"/>
              <a:ext cx="3456384" cy="9157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Колонки</a:t>
              </a:r>
              <a:r>
                <a:rPr lang="ru-RU" sz="24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r>
                <a:rPr lang="ru-RU" sz="2400" b="1" dirty="0">
                  <a:latin typeface="Comic Sans MS" pitchFamily="66" charset="0"/>
                </a:rPr>
                <a:t>это устройство, которое предназначено для вывода звуковой информации. </a:t>
              </a:r>
            </a:p>
            <a:p>
              <a:pPr algn="ctr"/>
              <a:endParaRPr lang="ru-RU" sz="2000" b="1" dirty="0">
                <a:latin typeface="Comic Sans MS" pitchFamily="66" charset="0"/>
              </a:endParaRPr>
            </a:p>
            <a:p>
              <a:pPr algn="ctr"/>
              <a:endParaRPr lang="ru-RU" sz="2400" b="1" dirty="0" smtClean="0">
                <a:latin typeface="Comic Sans MS" pitchFamily="66" charset="0"/>
              </a:endParaRPr>
            </a:p>
          </p:txBody>
        </p:sp>
      </p:grp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2135" y="3679840"/>
            <a:ext cx="2834415" cy="2834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6287" y="3898140"/>
            <a:ext cx="3450291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1329886" y="181403"/>
            <a:ext cx="903697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Части компьютера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Стрелка вправо 24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750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66031" y="2696276"/>
            <a:ext cx="1815792" cy="168306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578799" y="837506"/>
            <a:ext cx="1587858" cy="354183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506791" y="5085978"/>
            <a:ext cx="648072" cy="115212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ng58.ru/upload/iblock/686/com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3994" y="475252"/>
            <a:ext cx="5254925" cy="351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Скругленная соединительная линия 21"/>
          <p:cNvCxnSpPr/>
          <p:nvPr/>
        </p:nvCxnSpPr>
        <p:spPr>
          <a:xfrm rot="5400000" flipH="1" flipV="1">
            <a:off x="1573388" y="2608960"/>
            <a:ext cx="1973502" cy="1972424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0800000">
            <a:off x="3546351" y="2696276"/>
            <a:ext cx="4032448" cy="2101672"/>
          </a:xfrm>
          <a:prstGeom prst="curvedConnector3">
            <a:avLst>
              <a:gd name="adj1" fmla="val 101688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318" y="3759575"/>
            <a:ext cx="3561081" cy="287023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6147890" y="4069287"/>
            <a:ext cx="4383238" cy="2419548"/>
          </a:xfrm>
          <a:prstGeom prst="rect">
            <a:avLst/>
          </a:prstGeom>
        </p:spPr>
      </p:pic>
      <p:sp>
        <p:nvSpPr>
          <p:cNvPr id="1029" name="TextBox 1028"/>
          <p:cNvSpPr txBox="1"/>
          <p:nvPr/>
        </p:nvSpPr>
        <p:spPr>
          <a:xfrm>
            <a:off x="5219655" y="192751"/>
            <a:ext cx="2646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Comic Sans MS" pitchFamily="66" charset="0"/>
              </a:rPr>
              <a:t>Компьютер </a:t>
            </a:r>
            <a:endParaRPr lang="ru-RU" sz="3200" b="1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7828" y="2995451"/>
            <a:ext cx="1911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Comic Sans MS" pitchFamily="66" charset="0"/>
              </a:rPr>
              <a:t>Принтер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839550" y="3595172"/>
            <a:ext cx="1901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Comic Sans MS" pitchFamily="66" charset="0"/>
              </a:rPr>
              <a:t>Сканер  </a:t>
            </a:r>
            <a:endParaRPr lang="ru-RU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77929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2"/>
          <p:cNvGrpSpPr/>
          <p:nvPr/>
        </p:nvGrpSpPr>
        <p:grpSpPr>
          <a:xfrm>
            <a:off x="666030" y="1065432"/>
            <a:ext cx="5472609" cy="2836217"/>
            <a:chOff x="4331692" y="-1585399"/>
            <a:chExt cx="4195209" cy="9983703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331692" y="-1585399"/>
              <a:ext cx="4195209" cy="832974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31692" y="-1460612"/>
              <a:ext cx="4195208" cy="9858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Принтер </a:t>
              </a:r>
              <a:r>
                <a:rPr lang="ru-RU" sz="24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r>
                <a:rPr lang="ru-RU" sz="2400" b="1" dirty="0">
                  <a:latin typeface="Comic Sans MS" pitchFamily="66" charset="0"/>
                </a:rPr>
                <a:t>это внешнее устройство, которое предназначено для печати на бумаге текста или картинок, которые созданы в компьютере. 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endParaRPr lang="ru-RU" sz="3200" b="1" dirty="0" smtClean="0">
                <a:latin typeface="Comic Sans MS" pitchFamily="66" charset="0"/>
              </a:endParaRPr>
            </a:p>
          </p:txBody>
        </p:sp>
      </p:grpSp>
      <p:grpSp>
        <p:nvGrpSpPr>
          <p:cNvPr id="18" name="Группа 2"/>
          <p:cNvGrpSpPr/>
          <p:nvPr/>
        </p:nvGrpSpPr>
        <p:grpSpPr>
          <a:xfrm>
            <a:off x="6904812" y="1112322"/>
            <a:ext cx="4213238" cy="2466795"/>
            <a:chOff x="5004044" y="44622"/>
            <a:chExt cx="3456387" cy="8246881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004044" y="44622"/>
              <a:ext cx="3456384" cy="789133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04047" y="162836"/>
              <a:ext cx="3456384" cy="8128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Сканер </a:t>
              </a:r>
              <a:r>
                <a:rPr lang="ru-RU" sz="24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r>
                <a:rPr lang="ru-RU" sz="2400" b="1" dirty="0">
                  <a:latin typeface="Comic Sans MS" pitchFamily="66" charset="0"/>
                </a:rPr>
                <a:t>это внешнее устройство, которое предназначено для ввода в компьютер текста или картинок. </a:t>
              </a:r>
              <a:endParaRPr lang="ru-RU" sz="2000" b="1" dirty="0">
                <a:latin typeface="Comic Sans MS" pitchFamily="66" charset="0"/>
              </a:endParaRPr>
            </a:p>
            <a:p>
              <a:pPr algn="ctr"/>
              <a:endParaRPr lang="ru-RU" sz="2400" b="1" dirty="0" smtClean="0">
                <a:latin typeface="Comic Sans MS" pitchFamily="66" charset="0"/>
              </a:endParaRPr>
            </a:p>
          </p:txBody>
        </p:sp>
      </p:grp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2135" y="3538239"/>
            <a:ext cx="3528392" cy="2843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64787" y="3901649"/>
            <a:ext cx="4170396" cy="230205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1329885" y="181403"/>
            <a:ext cx="9345257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Внешние устройства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Стрелка вправо 24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413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2"/>
          <p:cNvGrpSpPr/>
          <p:nvPr/>
        </p:nvGrpSpPr>
        <p:grpSpPr>
          <a:xfrm>
            <a:off x="307280" y="997340"/>
            <a:ext cx="3697362" cy="2936509"/>
            <a:chOff x="5070516" y="-1585399"/>
            <a:chExt cx="3456385" cy="832974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070517" y="-1585399"/>
              <a:ext cx="3456384" cy="832974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70516" y="-1460614"/>
              <a:ext cx="3456384" cy="6897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Ноутбук</a:t>
              </a:r>
              <a:r>
                <a:rPr lang="ru-RU" sz="24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2400" b="1" dirty="0">
                  <a:latin typeface="Comic Sans MS" pitchFamily="66" charset="0"/>
                </a:rPr>
                <a:t>это переносной компьютер, который можно использовать в любом месте.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 </a:t>
              </a:r>
              <a:endParaRPr lang="ru-RU" sz="3200" b="1" dirty="0" smtClean="0">
                <a:latin typeface="Comic Sans MS" pitchFamily="66" charset="0"/>
              </a:endParaRPr>
            </a:p>
          </p:txBody>
        </p:sp>
      </p:grpSp>
      <p:grpSp>
        <p:nvGrpSpPr>
          <p:cNvPr id="18" name="Группа 2"/>
          <p:cNvGrpSpPr/>
          <p:nvPr/>
        </p:nvGrpSpPr>
        <p:grpSpPr>
          <a:xfrm>
            <a:off x="4146849" y="997342"/>
            <a:ext cx="3535750" cy="3337198"/>
            <a:chOff x="5004048" y="44622"/>
            <a:chExt cx="2900598" cy="8968119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004048" y="44622"/>
              <a:ext cx="2900598" cy="789133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04048" y="162835"/>
              <a:ext cx="2900598" cy="8849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err="1" smtClean="0">
                  <a:solidFill>
                    <a:srgbClr val="002060"/>
                  </a:solidFill>
                  <a:latin typeface="Comic Sans MS" pitchFamily="66" charset="0"/>
                </a:rPr>
                <a:t>Нетбук</a:t>
              </a:r>
              <a:r>
                <a:rPr lang="ru-RU" sz="3200" b="1" dirty="0" smtClean="0">
                  <a:latin typeface="Comic Sans MS" pitchFamily="66" charset="0"/>
                </a:rPr>
                <a:t>–</a:t>
              </a:r>
            </a:p>
            <a:p>
              <a:pPr algn="ctr"/>
              <a:r>
                <a:rPr lang="ru-RU" sz="3200" b="1" dirty="0" smtClean="0">
                  <a:latin typeface="Comic Sans MS" pitchFamily="66" charset="0"/>
                </a:rPr>
                <a:t> </a:t>
              </a:r>
              <a:r>
                <a:rPr lang="ru-RU" sz="2400" b="1" dirty="0">
                  <a:latin typeface="Comic Sans MS" pitchFamily="66" charset="0"/>
                </a:rPr>
                <a:t>небольшой ноутбук, предназначенный для доступа к Интернету и работы с офисными приложениями</a:t>
              </a:r>
              <a:endParaRPr lang="ru-RU" sz="2000" b="1" dirty="0">
                <a:latin typeface="Comic Sans MS" pitchFamily="66" charset="0"/>
              </a:endParaRPr>
            </a:p>
            <a:p>
              <a:pPr algn="ctr"/>
              <a:endParaRPr lang="ru-RU" sz="2400" b="1" dirty="0" smtClean="0">
                <a:latin typeface="Comic Sans MS" pitchFamily="66" charset="0"/>
              </a:endParaRPr>
            </a:p>
          </p:txBody>
        </p:sp>
      </p:grpSp>
      <p:grpSp>
        <p:nvGrpSpPr>
          <p:cNvPr id="21" name="Группа 2"/>
          <p:cNvGrpSpPr/>
          <p:nvPr/>
        </p:nvGrpSpPr>
        <p:grpSpPr>
          <a:xfrm>
            <a:off x="7794823" y="997341"/>
            <a:ext cx="4176467" cy="2936507"/>
            <a:chOff x="5170658" y="219754"/>
            <a:chExt cx="3476698" cy="751253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5170658" y="219754"/>
              <a:ext cx="3289774" cy="751253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70658" y="363504"/>
              <a:ext cx="3476698" cy="7165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u="sng" dirty="0" smtClean="0">
                  <a:solidFill>
                    <a:srgbClr val="002060"/>
                  </a:solidFill>
                  <a:latin typeface="Comic Sans MS" pitchFamily="66" charset="0"/>
                </a:rPr>
                <a:t>Планшет</a:t>
              </a:r>
              <a:r>
                <a:rPr lang="ru-RU" sz="3200" b="1" dirty="0" smtClean="0">
                  <a:latin typeface="Comic Sans MS" pitchFamily="66" charset="0"/>
                </a:rPr>
                <a:t>– </a:t>
              </a:r>
              <a:r>
                <a:rPr lang="ru-RU" sz="2400" b="1" dirty="0" smtClean="0">
                  <a:latin typeface="Comic Sans MS" pitchFamily="66" charset="0"/>
                </a:rPr>
                <a:t>электронное </a:t>
              </a:r>
            </a:p>
            <a:p>
              <a:pPr algn="ctr"/>
              <a:r>
                <a:rPr lang="ru-RU" sz="2400" b="1" dirty="0" smtClean="0">
                  <a:latin typeface="Comic Sans MS" pitchFamily="66" charset="0"/>
                </a:rPr>
                <a:t>устройство </a:t>
              </a:r>
              <a:r>
                <a:rPr lang="ru-RU" sz="2400" b="1" dirty="0">
                  <a:latin typeface="Comic Sans MS" pitchFamily="66" charset="0"/>
                </a:rPr>
                <a:t>с сенсорным экраном, позволяющий управлять компьютерными программами</a:t>
              </a:r>
              <a:endParaRPr lang="ru-RU" sz="3200" b="1" dirty="0">
                <a:latin typeface="Comic Sans MS" pitchFamily="66" charset="0"/>
              </a:endParaRPr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7433" y="4334540"/>
            <a:ext cx="3017235" cy="2001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75" y="4036556"/>
            <a:ext cx="3538101" cy="27056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4482455" y="4365898"/>
            <a:ext cx="2840103" cy="213007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1329886" y="181403"/>
            <a:ext cx="903697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Разновидности компьютера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Стрелка вправо 24">
            <a:hlinkClick r:id="" action="ppaction://hlinkshowjump?jump=nextslide"/>
          </p:cNvPr>
          <p:cNvSpPr/>
          <p:nvPr/>
        </p:nvSpPr>
        <p:spPr>
          <a:xfrm>
            <a:off x="11118050" y="189434"/>
            <a:ext cx="853237" cy="571636"/>
          </a:xfrm>
          <a:prstGeom prst="rightArrow">
            <a:avLst/>
          </a:prstGeom>
          <a:solidFill>
            <a:srgbClr val="DBB2EC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08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363</Words>
  <Application>Microsoft Office PowerPoint</Application>
  <PresentationFormat>Произвольный</PresentationFormat>
  <Paragraphs>69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к уроку окружающего мира,  1 класс УМК «Школа России»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Никифорова Наталья</dc:creator>
  <cp:lastModifiedBy>Пользователь</cp:lastModifiedBy>
  <cp:revision>44</cp:revision>
  <dcterms:created xsi:type="dcterms:W3CDTF">2016-11-14T11:58:13Z</dcterms:created>
  <dcterms:modified xsi:type="dcterms:W3CDTF">2023-12-01T06:18:12Z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757980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