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5" r:id="rId12"/>
    <p:sldId id="286" r:id="rId13"/>
    <p:sldId id="268" r:id="rId14"/>
    <p:sldId id="287" r:id="rId15"/>
    <p:sldId id="269" r:id="rId16"/>
    <p:sldId id="288" r:id="rId17"/>
    <p:sldId id="270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3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1D02C-ED68-4390-89B8-976A7769E47B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CFB35-4D6E-4C05-90E4-15A29A351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 txBox="1">
            <a:spLocks noChangeArrowheads="1"/>
          </p:cNvSpPr>
          <p:nvPr/>
        </p:nvSpPr>
        <p:spPr>
          <a:xfrm>
            <a:off x="467544" y="188640"/>
            <a:ext cx="8229600" cy="720080"/>
          </a:xfrm>
          <a:prstGeom prst="roundRect">
            <a:avLst>
              <a:gd name="adj" fmla="val 16667"/>
            </a:avLst>
          </a:prstGeom>
          <a:solidFill>
            <a:srgbClr val="F8A7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anchor="b">
            <a:normAutofit fontScale="475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6350">
                <a:noFill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6700" b="1" dirty="0" smtClean="0">
                <a:ln w="6350"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Ручеёк</a:t>
            </a:r>
            <a:r>
              <a:rPr lang="ru-RU" sz="6700" b="1" dirty="0">
                <a:ln w="6350"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речушка, речка.</a:t>
            </a: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>
              <a:ln w="6350">
                <a:noFill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5259" y="3653736"/>
            <a:ext cx="7920880" cy="830997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Ручеёк, речушка,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речка, речь.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8713" y="4481006"/>
            <a:ext cx="2843279" cy="369332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общее в этих словах?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4925779"/>
            <a:ext cx="7920880" cy="707886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Плавно течёт речка, т.е. спокойно.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Плавно течёт речь, т.е. сладко, красиво.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3568" y="1196752"/>
            <a:ext cx="7920880" cy="646331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Речка всегда вызывает у нас приятные чувства и хорошее настроение.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2060848"/>
            <a:ext cx="7920880" cy="92333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Чтобы речка текла плавно, была полноводной, ничто не должно мешать её течению, засорять её поток.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7" y="3118902"/>
            <a:ext cx="7848871" cy="40011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 мешает течению реки?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520" y="5805264"/>
            <a:ext cx="8640960" cy="954107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«Чистый ручеек нашей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речи»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68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6858048" cy="584775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ru-RU" sz="3200" b="1" dirty="0" smtClean="0"/>
              <a:t>        </a:t>
            </a:r>
            <a:r>
              <a:rPr lang="ru-RU" sz="3200" b="1" dirty="0" smtClean="0">
                <a:solidFill>
                  <a:schemeClr val="bg1"/>
                </a:solidFill>
              </a:rPr>
              <a:t>Памятка «Правила общения»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340768"/>
            <a:ext cx="750099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Правило №1  Будьте доброжелательны и вежливы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04177" y="2201260"/>
            <a:ext cx="5892703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Правило №2  Старайся говорить правильно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539552" y="548680"/>
            <a:ext cx="8424862" cy="56165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6000" dirty="0" smtClean="0"/>
              <a:t>        </a:t>
            </a:r>
            <a:r>
              <a:rPr lang="ru-RU" sz="6000" b="1" dirty="0" smtClean="0">
                <a:solidFill>
                  <a:srgbClr val="FF0000"/>
                </a:solidFill>
              </a:rPr>
              <a:t>Скоро </a:t>
            </a:r>
            <a:r>
              <a:rPr lang="ru-RU" sz="6000" b="1" dirty="0">
                <a:solidFill>
                  <a:srgbClr val="FF0000"/>
                </a:solidFill>
              </a:rPr>
              <a:t>каникулы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b="1" dirty="0" smtClean="0"/>
              <a:t>*Спрашиваете, удивляясь (?)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b="1" dirty="0" smtClean="0"/>
              <a:t>*Восхищаетесь, радуетесь (!)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b="1" dirty="0" smtClean="0"/>
              <a:t>*Огорчаетесь.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b="1" dirty="0" smtClean="0"/>
              <a:t>*Грустите, потому что долго не увидитесь с ребятами, учителем.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b="1" dirty="0" smtClean="0"/>
              <a:t>*Спрашиваете и просите одновременно.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b="1" dirty="0" smtClean="0"/>
              <a:t>*Спрашиваете, чтобы уточнить, скоро каникулы или просто выходные дни?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16623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6858048" cy="584775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ru-RU" sz="3200" b="1" dirty="0" smtClean="0"/>
              <a:t>        </a:t>
            </a:r>
            <a:r>
              <a:rPr lang="ru-RU" sz="3200" b="1" dirty="0" smtClean="0">
                <a:solidFill>
                  <a:schemeClr val="bg1"/>
                </a:solidFill>
              </a:rPr>
              <a:t>Памятка «Правила общения»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340768"/>
            <a:ext cx="750099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Правило №1  Будьте доброжелательны и вежливы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04177" y="2201260"/>
            <a:ext cx="5892703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Правило №2  Старайся говорить правильно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4" y="3061752"/>
            <a:ext cx="778674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Правило №3  Говори ясно, чётко, без лишних слов.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13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342542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Видит как-то гражданин,</a:t>
            </a:r>
          </a:p>
          <a:p>
            <a:r>
              <a:rPr lang="ru-RU" sz="2000" b="1" dirty="0" smtClean="0"/>
              <a:t>Что сарай пылает.</a:t>
            </a:r>
          </a:p>
          <a:p>
            <a:r>
              <a:rPr lang="ru-RU" sz="2000" b="1" dirty="0" smtClean="0"/>
              <a:t>Он звонит на  «101»,</a:t>
            </a:r>
          </a:p>
          <a:p>
            <a:r>
              <a:rPr lang="ru-RU" sz="2000" b="1" dirty="0" smtClean="0"/>
              <a:t>Срочно сообщает:</a:t>
            </a:r>
          </a:p>
          <a:p>
            <a:pPr>
              <a:buFontTx/>
              <a:buChar char="-"/>
            </a:pPr>
            <a:r>
              <a:rPr lang="ru-RU" sz="2000" b="1" dirty="0" smtClean="0"/>
              <a:t>Я не знаю, как начать…</a:t>
            </a:r>
          </a:p>
          <a:p>
            <a:r>
              <a:rPr lang="ru-RU" sz="2000" b="1" dirty="0" smtClean="0"/>
              <a:t>Но, как говорится,</a:t>
            </a:r>
          </a:p>
          <a:p>
            <a:r>
              <a:rPr lang="ru-RU" sz="2000" b="1" dirty="0" smtClean="0"/>
              <a:t>Я звоню вам, так сказать,</a:t>
            </a:r>
          </a:p>
          <a:p>
            <a:r>
              <a:rPr lang="ru-RU" sz="2000" b="1" dirty="0" smtClean="0"/>
              <a:t>Чтобы поделиться…</a:t>
            </a:r>
          </a:p>
          <a:p>
            <a:r>
              <a:rPr lang="ru-RU" sz="2000" b="1" dirty="0" smtClean="0"/>
              <a:t>В общем, значит, стало быть,</a:t>
            </a:r>
          </a:p>
          <a:p>
            <a:r>
              <a:rPr lang="ru-RU" sz="2000" b="1" dirty="0" smtClean="0"/>
              <a:t>Тут такое дело…</a:t>
            </a:r>
          </a:p>
          <a:p>
            <a:r>
              <a:rPr lang="ru-RU" sz="2000" b="1" dirty="0" smtClean="0"/>
              <a:t>Можно трубку положить:</a:t>
            </a:r>
          </a:p>
          <a:p>
            <a:r>
              <a:rPr lang="ru-RU" sz="2000" b="1" dirty="0" smtClean="0"/>
              <a:t>Всё уже сгорело!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2844" y="4357694"/>
            <a:ext cx="3590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- Почему же всё уже сгорело»?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28992" y="4357694"/>
            <a:ext cx="5621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(Потому что гражданин говорил долго, путано</a:t>
            </a:r>
            <a:r>
              <a:rPr lang="ru-RU" i="1" dirty="0" smtClean="0"/>
              <a:t>)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4857760"/>
            <a:ext cx="3769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- Как нужно сообщать о пожаре?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5286388"/>
            <a:ext cx="864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( Ясно, чётко, быстро, потому что в экстремальной ситуации счет идёт на секунды.)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6858048" cy="584775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ru-RU" sz="3200" b="1" dirty="0" smtClean="0"/>
              <a:t>        </a:t>
            </a:r>
            <a:r>
              <a:rPr lang="ru-RU" sz="3200" b="1" dirty="0" smtClean="0">
                <a:solidFill>
                  <a:schemeClr val="bg1"/>
                </a:solidFill>
              </a:rPr>
              <a:t>Памятка «Правила общения»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340768"/>
            <a:ext cx="750099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Правило №1  Будьте доброжелательны и вежливы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04177" y="2201260"/>
            <a:ext cx="5892703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Правило №2  Старайся говорить правильно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4" y="3061752"/>
            <a:ext cx="778674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Правило №3  Говори ясно, чётко, без лишних слов.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412" y="3958177"/>
            <a:ext cx="679423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Правило №4 На доброе слово не надо скупиться…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59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0529" y="285728"/>
            <a:ext cx="60829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Знатоки фольклора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500174"/>
            <a:ext cx="2011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Доброе слово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2285992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Доброе слово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928934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Ветры горы разрушают,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3643314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 доброго слова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929190" y="1500174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язык не усохнет.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000628" y="2143116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слово народы поднимает.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072066" y="2786058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 кошке приятно.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072066" y="3571876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железные ворота откроет.</a:t>
            </a:r>
            <a:endParaRPr lang="ru-RU" sz="24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428992" y="164305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3428992" y="1643050"/>
            <a:ext cx="1428760" cy="1428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714744" y="2643182"/>
            <a:ext cx="1285884" cy="1214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4000496" y="2500306"/>
            <a:ext cx="1000132" cy="7143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3643306" y="2571744"/>
            <a:ext cx="1857388" cy="7143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7159" y="4286256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Вывод</a:t>
            </a:r>
            <a:r>
              <a:rPr lang="ru-RU" sz="2400" b="1" i="1" dirty="0" smtClean="0"/>
              <a:t>. </a:t>
            </a:r>
            <a:r>
              <a:rPr lang="ru-RU" sz="2400" i="1" dirty="0" smtClean="0"/>
              <a:t>Слова, особенно добрые, хорошие, обладают большой силой. Нужно почаще говорить их друг другу.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6858048" cy="584775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ru-RU" sz="3200" b="1" dirty="0" smtClean="0"/>
              <a:t>        </a:t>
            </a:r>
            <a:r>
              <a:rPr lang="ru-RU" sz="3200" b="1" dirty="0" smtClean="0">
                <a:solidFill>
                  <a:schemeClr val="bg1"/>
                </a:solidFill>
              </a:rPr>
              <a:t>Памятка «Правила общения»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340768"/>
            <a:ext cx="750099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Правило №1  Будьте доброжелательны и вежливы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04177" y="2201260"/>
            <a:ext cx="5892703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Правило №2  Старайся говорить правильно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4" y="3061752"/>
            <a:ext cx="778674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Правило №3  Говори ясно, чётко, без лишних слов.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412" y="3958177"/>
            <a:ext cx="679423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Правило №4 На доброе слово не надо скупиться…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01" y="4777265"/>
            <a:ext cx="864399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Правило №5 Взвешивай каждое слово, сначала думай, а потом говори.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04177" y="5937911"/>
            <a:ext cx="594464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Правило </a:t>
            </a:r>
            <a:r>
              <a:rPr lang="ru-RU" sz="2400" dirty="0" smtClean="0">
                <a:solidFill>
                  <a:srgbClr val="FF0000"/>
                </a:solidFill>
              </a:rPr>
              <a:t>№6   </a:t>
            </a:r>
            <a:r>
              <a:rPr lang="ru-RU" sz="2400" dirty="0" smtClean="0">
                <a:solidFill>
                  <a:srgbClr val="FF0000"/>
                </a:solidFill>
              </a:rPr>
              <a:t>Не перебивай, умей слушать!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84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5" grpId="0" animBg="1"/>
      <p:bldP spid="6" grpId="0" animBg="1"/>
      <p:bldP spid="8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2627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Слово не воробей,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357686" y="571480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да навек ссора.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571612"/>
            <a:ext cx="2516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 одного слова 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214810" y="1571612"/>
            <a:ext cx="3598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вылетит  - не поймаешь.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2428868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Язык мой враг мой,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3429000"/>
            <a:ext cx="2374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Слово не стрела,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4286256"/>
            <a:ext cx="1923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Долго думал,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286248" y="2428868"/>
            <a:ext cx="2965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 пуще стрелы ранит.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286248" y="3429000"/>
            <a:ext cx="2568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да хорошо сказал.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286248" y="4286256"/>
            <a:ext cx="3042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прежде ума глаголет.</a:t>
            </a:r>
            <a:endParaRPr lang="ru-RU" sz="2400" dirty="0"/>
          </a:p>
        </p:txBody>
      </p:sp>
      <p:cxnSp>
        <p:nvCxnSpPr>
          <p:cNvPr id="13" name="Прямая соединительная линия 12"/>
          <p:cNvCxnSpPr>
            <a:endCxn id="5" idx="1"/>
          </p:cNvCxnSpPr>
          <p:nvPr/>
        </p:nvCxnSpPr>
        <p:spPr>
          <a:xfrm>
            <a:off x="3143240" y="857232"/>
            <a:ext cx="1071570" cy="9452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4" idx="3"/>
          </p:cNvCxnSpPr>
          <p:nvPr/>
        </p:nvCxnSpPr>
        <p:spPr>
          <a:xfrm flipV="1">
            <a:off x="2945007" y="1000108"/>
            <a:ext cx="1412679" cy="802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2928926" y="2928934"/>
            <a:ext cx="1571636" cy="1285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143240" y="2786058"/>
            <a:ext cx="1143008" cy="7858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643174" y="3786190"/>
            <a:ext cx="1571636" cy="7143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7158" y="4929198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Вывод</a:t>
            </a:r>
            <a:r>
              <a:rPr lang="ru-RU" sz="2400" b="1" i="1" dirty="0" smtClean="0"/>
              <a:t>.</a:t>
            </a:r>
            <a:r>
              <a:rPr lang="ru-RU" sz="2400" b="1" dirty="0" smtClean="0"/>
              <a:t> </a:t>
            </a:r>
            <a:r>
              <a:rPr lang="ru-RU" sz="2400" dirty="0" smtClean="0"/>
              <a:t>Необдуманные, обидные слова могут навредить, обидеть другого человека.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8643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Российский писатель Григорий Остер придумал, как нужно воспитывать маленьких непослушных детей. Дело в том, что если давать им полезные советы. то они их не выполняют. Например, им говорят: «Мойте руки перед едой» – не моют; «Учите уроки» – не учат. Находчивый писатель понял, что нужно делать всё по другому: давать не полезные, а вредные советы. Непослушные дети сделают всё наоборот, и получится, как раз правильно.</a:t>
            </a:r>
            <a:endParaRPr lang="ru-RU" sz="2400" dirty="0"/>
          </a:p>
        </p:txBody>
      </p:sp>
      <p:pic>
        <p:nvPicPr>
          <p:cNvPr id="3" name="Рисунок 2" descr="124522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971171">
            <a:off x="1214414" y="3786190"/>
            <a:ext cx="1905000" cy="2628900"/>
          </a:xfrm>
          <a:prstGeom prst="rect">
            <a:avLst/>
          </a:prstGeom>
        </p:spPr>
      </p:pic>
      <p:pic>
        <p:nvPicPr>
          <p:cNvPr id="4" name="Рисунок 3" descr="vrednye-sovety_30239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82969">
            <a:off x="5000628" y="3714752"/>
            <a:ext cx="1857388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012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Какой литературный герой жил на необитаемом острове?</a:t>
            </a:r>
            <a:endParaRPr lang="ru-RU" sz="2400" b="1" dirty="0"/>
          </a:p>
        </p:txBody>
      </p:sp>
      <p:pic>
        <p:nvPicPr>
          <p:cNvPr id="3" name="Рисунок 2" descr="0002-002-Ostrov-Robinzona-Kruz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714356"/>
            <a:ext cx="5472000" cy="410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6072198" y="1214422"/>
            <a:ext cx="1967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Робинзон Крузо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4857760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Он был многого лишен: еды, одежды, предметов домашнего обихода. Но больше всего Робинзон страдал не от голода и лишений, а от одиночества, ему не с кем было общаться. Без общения человек перестаёт быть человеком.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2670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357166"/>
            <a:ext cx="85725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«Самая большая роскошь – </a:t>
            </a:r>
          </a:p>
          <a:p>
            <a:r>
              <a:rPr lang="ru-RU" sz="2800" b="1" i="1" dirty="0" smtClean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          это роскошь человеческого общения»</a:t>
            </a:r>
          </a:p>
          <a:p>
            <a:endParaRPr lang="ru-RU" sz="2800" b="1" i="1" dirty="0">
              <a:ln>
                <a:solidFill>
                  <a:srgbClr val="FFFF00"/>
                </a:solidFill>
              </a:ln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  <a:p>
            <a:r>
              <a:rPr lang="ru-RU" sz="2800" b="1" i="1" dirty="0" smtClean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                                  </a:t>
            </a:r>
            <a:r>
              <a:rPr lang="ru-RU" sz="2800" b="1" i="1" dirty="0" err="1" smtClean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Антуан</a:t>
            </a:r>
            <a:r>
              <a:rPr lang="ru-RU" sz="2800" b="1" i="1" dirty="0" smtClean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 де </a:t>
            </a:r>
            <a:r>
              <a:rPr lang="ru-RU" sz="2800" b="1" i="1" dirty="0" err="1" smtClean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Сент</a:t>
            </a:r>
            <a:r>
              <a:rPr lang="ru-RU" sz="2800" b="1" i="1" dirty="0" smtClean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Экзюпери</a:t>
            </a:r>
            <a:endParaRPr lang="ru-RU" sz="2800" b="1" i="1" dirty="0">
              <a:ln>
                <a:solidFill>
                  <a:srgbClr val="FFFF00"/>
                </a:solidFill>
              </a:ln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500306"/>
            <a:ext cx="4490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 Вдумаемся в смысл этих слов</a:t>
            </a:r>
            <a:r>
              <a:rPr lang="ru-RU" dirty="0" smtClean="0"/>
              <a:t>. </a:t>
            </a:r>
            <a:r>
              <a:rPr lang="ru-RU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7" y="3143248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 Человек не может жить без общения, оно ему необходимо, это – радость, удовольствие, роскошь.</a:t>
            </a:r>
            <a:endParaRPr lang="ru-RU" sz="2400" b="1" dirty="0"/>
          </a:p>
        </p:txBody>
      </p:sp>
      <p:pic>
        <p:nvPicPr>
          <p:cNvPr id="1028" name="Picture 4" descr="https://polymus.ru/media/cache/81/63/816397a4ad46f2db7aec37632962fb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574687" y="4155522"/>
            <a:ext cx="3092351" cy="231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7" y="428604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Живя в обществе, люди учатся следовать общим законом, вести себя так, чтобы было всем удобно, комфортно. Поэтому появилось  понятие «этикет»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4857760"/>
            <a:ext cx="55831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Этикет</a:t>
            </a:r>
            <a:r>
              <a:rPr lang="ru-RU" sz="2400" b="1" dirty="0" smtClean="0"/>
              <a:t> – правила вежливого поведения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5572140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Речевой этикет </a:t>
            </a:r>
            <a:r>
              <a:rPr lang="ru-RU" sz="2400" b="1" dirty="0" smtClean="0"/>
              <a:t>– правила общения с использованием «волшебных» слов, формул вежливости.</a:t>
            </a:r>
            <a:endParaRPr lang="ru-RU" sz="2400" b="1" dirty="0"/>
          </a:p>
        </p:txBody>
      </p:sp>
      <p:pic>
        <p:nvPicPr>
          <p:cNvPr id="11" name="Picture 8" descr="http://glupih.net/%5bUpload%5d/Children/108/ImageBig/Images/po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437" y="1942828"/>
            <a:ext cx="3711926" cy="2557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500042"/>
            <a:ext cx="642942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  Знаете ли вы, что…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714488"/>
            <a:ext cx="857256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Раньше говорили «покорнейше благодарю» вместо современного «спасибо». «Бью челом» говорили, если хотели обратиться с просьбой (потому что при этом кланялись до пола, ударялись лбом). А обращения «милостивый государь», «покорный слуга» отражали неравенство между людьми.</a:t>
            </a:r>
            <a:endParaRPr lang="ru-RU" sz="2400" b="1" dirty="0"/>
          </a:p>
        </p:txBody>
      </p:sp>
      <p:pic>
        <p:nvPicPr>
          <p:cNvPr id="4" name="Рисунок 3" descr="10388089_1484734011813483_1413756887589979833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235160">
            <a:off x="1994967" y="3795073"/>
            <a:ext cx="4158000" cy="27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642918"/>
            <a:ext cx="8501122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Было время, когда люди на Руси обращались друг к другу только на «ты». В 16 веке из Польши пришла мода на уважительное «вы». В 19 веке это обращение в дворянском обществе стало обязательным даже в пределах семьи. Этим подчеркивалось уважение к собеседнику.</a:t>
            </a:r>
            <a:endParaRPr lang="ru-RU" sz="2400" b="1" dirty="0"/>
          </a:p>
        </p:txBody>
      </p:sp>
      <p:pic>
        <p:nvPicPr>
          <p:cNvPr id="3" name="Рисунок 2" descr="0_7a9c4_4820226b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447648">
            <a:off x="1714480" y="3071810"/>
            <a:ext cx="5403595" cy="338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8715436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Китайцы, японцы, индийцы не понимают традиции европейцев трогать друг друга руками при встрече, обниматься, целоваться – они считают это неприличным и оскорбительным для себя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" name="Рисунок 2" descr="japa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28269">
            <a:off x="1857356" y="2571744"/>
            <a:ext cx="4804555" cy="388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8501122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Англичанин, если он настоящий  джентльмен, не может  начать письма к своему врагу без слов «Дорогой сэр..». Представьте себе такое предложение: «Дорогой сэр, вы – </a:t>
            </a:r>
            <a:r>
              <a:rPr lang="ru-RU" sz="2400" b="1" dirty="0" smtClean="0"/>
              <a:t>плохой человек</a:t>
            </a:r>
            <a:r>
              <a:rPr lang="ru-RU" sz="2400" b="1" dirty="0" smtClean="0"/>
              <a:t>!»</a:t>
            </a:r>
            <a:endParaRPr lang="ru-RU" sz="2400" b="1" dirty="0"/>
          </a:p>
        </p:txBody>
      </p:sp>
      <p:pic>
        <p:nvPicPr>
          <p:cNvPr id="3" name="Рисунок 2" descr="bond-gif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53387">
            <a:off x="1714480" y="2643182"/>
            <a:ext cx="5110718" cy="381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5" y="571480"/>
            <a:ext cx="8215369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Незнание обычаев другого народа может привести к курьёзам. Например, если спросить у болгарина: «Не хотите ли отведать этого блюда?», и ответ положительный – он покачает головой из стороны в сторону и, наоборот, кивнет, если ответ отрицательный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 descr="Шапочное-знакомств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78843">
            <a:off x="2071670" y="2786058"/>
            <a:ext cx="47625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933</Words>
  <Application>Microsoft Office PowerPoint</Application>
  <PresentationFormat>Экран (4:3)</PresentationFormat>
  <Paragraphs>92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Georgia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Ольга Птицына</cp:lastModifiedBy>
  <cp:revision>35</cp:revision>
  <dcterms:created xsi:type="dcterms:W3CDTF">2014-12-13T17:27:21Z</dcterms:created>
  <dcterms:modified xsi:type="dcterms:W3CDTF">2015-11-08T05:06:32Z</dcterms:modified>
</cp:coreProperties>
</file>