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8" r:id="rId7"/>
    <p:sldId id="269" r:id="rId8"/>
    <p:sldId id="266" r:id="rId9"/>
    <p:sldId id="270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331"/>
    <a:srgbClr val="B18F13"/>
    <a:srgbClr val="000000"/>
    <a:srgbClr val="CFDEB0"/>
    <a:srgbClr val="502800"/>
    <a:srgbClr val="E6BA1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88238" y="0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8238" y="5238750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6"/>
          <p:cNvGrpSpPr>
            <a:grpSpLocks/>
          </p:cNvGrpSpPr>
          <p:nvPr userDrawn="1"/>
        </p:nvGrpSpPr>
        <p:grpSpPr bwMode="auto">
          <a:xfrm>
            <a:off x="1439863" y="0"/>
            <a:ext cx="6264275" cy="657225"/>
            <a:chOff x="1439652" y="0"/>
            <a:chExt cx="6264696" cy="656692"/>
          </a:xfrm>
        </p:grpSpPr>
        <p:pic>
          <p:nvPicPr>
            <p:cNvPr id="9" name="Рисунок 24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1439652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25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4572000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27"/>
          <p:cNvGrpSpPr>
            <a:grpSpLocks/>
          </p:cNvGrpSpPr>
          <p:nvPr userDrawn="1"/>
        </p:nvGrpSpPr>
        <p:grpSpPr bwMode="auto">
          <a:xfrm flipV="1">
            <a:off x="1439863" y="6200775"/>
            <a:ext cx="6264275" cy="657225"/>
            <a:chOff x="1439652" y="0"/>
            <a:chExt cx="6264696" cy="656692"/>
          </a:xfrm>
        </p:grpSpPr>
        <p:pic>
          <p:nvPicPr>
            <p:cNvPr id="12" name="Рисунок 28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1439652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29" descr="11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4572000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528D-CC4C-4746-9AA4-2155DD6E1585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CF28-E3AD-4AAB-B954-621EB5C8E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F313-DF8B-44B1-8633-EB2E2566043A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7585-C9C6-4E57-9FAE-4CCE4653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6789-88FE-46FD-A09D-AAAC4996AD48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4656-5D3F-42EF-AE11-A58B98489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1797-6FDB-4C6B-A2E7-8BFD75809FE3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3C482-9AF1-493F-8DA7-412DB9058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2FBD-6CBE-4449-B0AD-4D6D5CFB7CE6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4216-3BEE-406D-A5A5-DD2089673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265F-1069-41EE-8EC6-43217A32B4FC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3891-F3F0-40E2-B7D6-24309A298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37B2-20A3-42F0-AB4C-4AA3013B6FB9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8388-DF6B-4FB8-8EFB-4584DE9AC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8F3A-970F-4173-9E72-AA4AFAC86C5E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5318-1B0C-48B9-847F-5C22AE7A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E9B-C3B7-4FEB-AC0D-5966B8E33056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8633-85B1-483D-A9D1-2E05B38A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61D4-D8E3-47B5-801A-D52879B451FF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4AAE-D89F-407C-A3CD-4F119430A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A1F0-03E2-4F48-AB4E-FA1B21BC4426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4EE7-BBEC-436A-9F6C-4CFCDEBE9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233488"/>
            <a:ext cx="77152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A3909-F7FA-4047-8907-A7DB1307358E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59875F-BADC-4992-8030-86DDD58B7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7" descr="Рисунок2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useum-old.lomic.ru/zal1.html" TargetMode="External"/><Relationship Id="rId13" Type="http://schemas.openxmlformats.org/officeDocument/2006/relationships/hyperlink" Target="http://lomonosov.aonb.ru/?id=14" TargetMode="External"/><Relationship Id="rId18" Type="http://schemas.openxmlformats.org/officeDocument/2006/relationships/hyperlink" Target="http://news.emind.ru/news/show/1720" TargetMode="External"/><Relationship Id="rId3" Type="http://schemas.openxmlformats.org/officeDocument/2006/relationships/hyperlink" Target="http://www.sfu-kras.ru/staff/9069" TargetMode="External"/><Relationship Id="rId21" Type="http://schemas.openxmlformats.org/officeDocument/2006/relationships/hyperlink" Target="http://aforizmyi.ru/5110-0111s_img36165.html" TargetMode="External"/><Relationship Id="rId7" Type="http://schemas.openxmlformats.org/officeDocument/2006/relationships/hyperlink" Target="http://blog.rgub.ru/blog/2011/09/k-300-letiyu-m-v-lomonosova/" TargetMode="External"/><Relationship Id="rId12" Type="http://schemas.openxmlformats.org/officeDocument/2006/relationships/hyperlink" Target="http://proznanie.ru/teacher/?class=7historyRus&amp;content=c31b25414c51abd61127629c52325916" TargetMode="External"/><Relationship Id="rId17" Type="http://schemas.openxmlformats.org/officeDocument/2006/relationships/hyperlink" Target="https://www.russian-belgium.be/node/53633" TargetMode="External"/><Relationship Id="rId2" Type="http://schemas.openxmlformats.org/officeDocument/2006/relationships/hyperlink" Target="http://pedsovet.su/" TargetMode="External"/><Relationship Id="rId16" Type="http://schemas.openxmlformats.org/officeDocument/2006/relationships/hyperlink" Target="http://syt.edu.severodvinsk.ru/web/2011/francyzova/index.htm" TargetMode="External"/><Relationship Id="rId20" Type="http://schemas.openxmlformats.org/officeDocument/2006/relationships/hyperlink" Target="http://lenta.ru/news/2010/11/30/priz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irint.ru/screenshot/goods/49887/5/" TargetMode="External"/><Relationship Id="rId11" Type="http://schemas.openxmlformats.org/officeDocument/2006/relationships/hyperlink" Target="http://virtmuseum.aonb.ru/z6/z6_gram2.html" TargetMode="External"/><Relationship Id="rId5" Type="http://schemas.openxmlformats.org/officeDocument/2006/relationships/hyperlink" Target="http://lomonosov300.ru/pictkonkurs_showfotos_pager-pictkonkurs_set_472.9.html" TargetMode="External"/><Relationship Id="rId15" Type="http://schemas.openxmlformats.org/officeDocument/2006/relationships/hyperlink" Target="http://www.ukma.kiev.ua/subsite/390rokiv/nekropol/index.php" TargetMode="External"/><Relationship Id="rId23" Type="http://schemas.openxmlformats.org/officeDocument/2006/relationships/hyperlink" Target="http://zasluga.ru/catalog_photos/lomonosov1.jpg" TargetMode="External"/><Relationship Id="rId10" Type="http://schemas.openxmlformats.org/officeDocument/2006/relationships/hyperlink" Target="http://works.tarefer.ru/44/100409/index.html" TargetMode="External"/><Relationship Id="rId19" Type="http://schemas.openxmlformats.org/officeDocument/2006/relationships/hyperlink" Target="http://img12.nnm.ru/0/0/8/8/0/00880fb0920af660ea656f6094c96f57_full.jpg" TargetMode="External"/><Relationship Id="rId4" Type="http://schemas.openxmlformats.org/officeDocument/2006/relationships/hyperlink" Target="http://ivmk.net/lithos-gotkr15.htm" TargetMode="External"/><Relationship Id="rId9" Type="http://schemas.openxmlformats.org/officeDocument/2006/relationships/hyperlink" Target="http://fourline.ru/zagadki_istorii/mify_o_rossiia_dikaya_moskoviya.html" TargetMode="External"/><Relationship Id="rId14" Type="http://schemas.openxmlformats.org/officeDocument/2006/relationships/hyperlink" Target="http://nnm.ru/blogs/spiridonn/mihail-vasilevich-lomonosov-polnoe-sobranie-sochineniy/" TargetMode="External"/><Relationship Id="rId22" Type="http://schemas.openxmlformats.org/officeDocument/2006/relationships/hyperlink" Target="http://nobelru.narod.ru/Lomonosov/Lomonosov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922" y="871563"/>
            <a:ext cx="9026586" cy="26654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9BE331"/>
                </a:solidFill>
              </a:rPr>
              <a:t>Михаил Васильевич Ломоносов</a:t>
            </a:r>
            <a:endParaRPr lang="ru-RU" dirty="0">
              <a:solidFill>
                <a:srgbClr val="9BE33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827584" y="3861048"/>
            <a:ext cx="7920000" cy="74209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Окружающий мир  4 класс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ln/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ln/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847725" y="142875"/>
            <a:ext cx="8105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eorgia" pitchFamily="18" charset="0"/>
              </a:rPr>
              <a:t>В наши дни российским и иностранным учёным за выдающиеся работы в области естественных наук присуждается </a:t>
            </a:r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золотая медаль имени М.В. Ломоносова</a:t>
            </a:r>
            <a:r>
              <a:rPr lang="ru-RU" sz="2400" b="1">
                <a:latin typeface="Georgia" pitchFamily="18" charset="0"/>
              </a:rPr>
              <a:t>.</a:t>
            </a:r>
          </a:p>
        </p:txBody>
      </p:sp>
      <p:pic>
        <p:nvPicPr>
          <p:cNvPr id="7" name="Picture 5" descr="орд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7674" y="1931966"/>
            <a:ext cx="4176712" cy="463715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0" name="Picture 4" descr="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1338" y="1822428"/>
            <a:ext cx="3097212" cy="49292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0038" cy="741362"/>
          </a:xfrm>
        </p:spPr>
        <p:txBody>
          <a:bodyPr/>
          <a:lstStyle/>
          <a:p>
            <a:r>
              <a:rPr lang="ru-RU" smtClean="0"/>
              <a:t>Использованные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233488"/>
            <a:ext cx="7920038" cy="5111750"/>
          </a:xfrm>
        </p:spPr>
        <p:txBody>
          <a:bodyPr rtlCol="0">
            <a:normAutofit fontScale="4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источник шаблона: </a:t>
            </a:r>
            <a:r>
              <a:rPr lang="en-US" dirty="0" smtClean="0">
                <a:hlinkClick r:id="rId2"/>
              </a:rPr>
              <a:t>http://pedsovet.su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3"/>
              </a:rPr>
              <a:t>http://www.sfu-kras.ru/staff/9069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4"/>
              </a:rPr>
              <a:t>http://ivmk.net/lithos-gotkr15.htm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5"/>
              </a:rPr>
              <a:t>http://lomonosov300.ru/pictkonkurs_showfotos_pager-pictkonkurs_set_472.9.html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6"/>
              </a:rPr>
              <a:t>http://www.labirint.ru/screenshot/goods/49887/5/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7"/>
              </a:rPr>
              <a:t>http://blog.rgub.ru/blog/2011/09/k-300-letiyu-m-v-lomonosova/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8"/>
              </a:rPr>
              <a:t>http://museum-old.lomic.ru/zal1.html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9"/>
              </a:rPr>
              <a:t>http://fourline.ru/zagadki_istorii/mify_o_rossiia_dikaya_moskoviya.html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0"/>
              </a:rPr>
              <a:t>http://works.tarefer.ru/44/100409/index.html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1"/>
              </a:rPr>
              <a:t>http://virtmuseum.aonb.ru/z6/z6_gram2.html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2"/>
              </a:rPr>
              <a:t>http://proznanie.ru/teacher/?class=7historyRus&amp;content=c31b25414c51abd61127629c52325916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3"/>
              </a:rPr>
              <a:t>http://lomonosov.aonb.ru/?id=14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4"/>
              </a:rPr>
              <a:t>http://nnm.ru/blogs/spiridonn/mihail-vasilevich-lomonosov-polnoe-sobranie-sochineniy/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5"/>
              </a:rPr>
              <a:t>http://www.ukma.kiev.ua/subsite/390rokiv/nekropol/index.php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6"/>
              </a:rPr>
              <a:t>http://syt.edu.severodvinsk.ru/web/2011/francyzova/index.htm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7"/>
              </a:rPr>
              <a:t>https://www.russian-belgium.be/node/53633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8"/>
              </a:rPr>
              <a:t>http://news.emind.ru/news/show/1720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19"/>
              </a:rPr>
              <a:t>http://img12.nnm.ru/0/0/8/8/0/00880fb0920af660ea656f6094c96f57_full.jpg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20"/>
              </a:rPr>
              <a:t>http://lenta.ru/news/2010/11/30/prize/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 smtClean="0">
                <a:hlinkClick r:id="rId21"/>
              </a:rPr>
              <a:t>http://aforizmyi.ru/5110-0111s_img36165.html</a:t>
            </a:r>
            <a:endParaRPr lang="ru-RU" dirty="0" smtClean="0"/>
          </a:p>
          <a:p>
            <a:pPr marL="514350" indent="-51435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 </a:t>
            </a:r>
            <a:r>
              <a:rPr lang="ru-RU" dirty="0" smtClean="0">
                <a:hlinkClick r:id="rId22"/>
              </a:rPr>
              <a:t>http://nobelru.narod.ru/Lomonosov/Lomonosov3.jpg</a:t>
            </a:r>
            <a:r>
              <a:rPr lang="ru-RU" dirty="0" smtClean="0"/>
              <a:t> </a:t>
            </a:r>
          </a:p>
          <a:p>
            <a:pPr marL="514350" indent="-51435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hlinkClick r:id="rId23"/>
              </a:rPr>
              <a:t>http://zasluga.ru/catalog_photos/lomonosov1.jpg</a:t>
            </a:r>
            <a:endParaRPr lang="ru-RU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84238" y="5875338"/>
            <a:ext cx="7412037" cy="766762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д. </a:t>
            </a:r>
            <a:r>
              <a:rPr lang="ru-RU" dirty="0" smtClean="0">
                <a:solidFill>
                  <a:srgbClr val="403B24"/>
                </a:solidFill>
              </a:rPr>
              <a:t>Денисовка около села Холмогоры Архангельской губернии</a:t>
            </a:r>
            <a:endParaRPr lang="ru-RU" dirty="0"/>
          </a:p>
        </p:txBody>
      </p:sp>
      <p:pic>
        <p:nvPicPr>
          <p:cNvPr id="7" name="Рисунок 6" descr="scrn_big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1161" y="215856"/>
            <a:ext cx="8142399" cy="54769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11213" y="5937250"/>
            <a:ext cx="7920037" cy="741363"/>
          </a:xfrm>
        </p:spPr>
        <p:txBody>
          <a:bodyPr/>
          <a:lstStyle/>
          <a:p>
            <a:r>
              <a:rPr lang="ru-RU" sz="2000" smtClean="0"/>
              <a:t>Помощник отца крестьянина - помора</a:t>
            </a:r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5026" y="544594"/>
            <a:ext cx="4308534" cy="53307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Содержимое 10" descr="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0700" y="215856"/>
            <a:ext cx="3299101" cy="511175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738188" y="6116638"/>
            <a:ext cx="7920037" cy="741362"/>
          </a:xfrm>
        </p:spPr>
        <p:txBody>
          <a:bodyPr/>
          <a:lstStyle/>
          <a:p>
            <a:r>
              <a:rPr lang="ru-RU" smtClean="0"/>
              <a:t>Жажда знаний</a:t>
            </a:r>
          </a:p>
        </p:txBody>
      </p:sp>
      <p:pic>
        <p:nvPicPr>
          <p:cNvPr id="4" name="Содержимое 5" descr="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312511">
            <a:off x="928592" y="606855"/>
            <a:ext cx="3334933" cy="2217731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Содержимое 4" descr="1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40406" y="106317"/>
            <a:ext cx="4649667" cy="6236239"/>
          </a:xfrm>
          <a:effectLst>
            <a:softEdge rad="317500"/>
          </a:effectLst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41256">
            <a:off x="1296507" y="3356641"/>
            <a:ext cx="3019327" cy="2339978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886325" y="5897563"/>
            <a:ext cx="4257675" cy="635000"/>
          </a:xfrm>
        </p:spPr>
        <p:txBody>
          <a:bodyPr/>
          <a:lstStyle/>
          <a:p>
            <a:r>
              <a:rPr lang="ru-RU" sz="1400" b="1" smtClean="0">
                <a:latin typeface="Times New Roman" pitchFamily="18" charset="0"/>
              </a:rPr>
              <a:t>Славяно – греко – латинская академия</a:t>
            </a:r>
            <a:endParaRPr lang="ru-RU" sz="1400" smtClean="0"/>
          </a:p>
        </p:txBody>
      </p:sp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4825" y="1347759"/>
            <a:ext cx="3541761" cy="47101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" name="Содержимое 14" descr="2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109" y="106317"/>
            <a:ext cx="5659515" cy="29844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1463" y="3209925"/>
            <a:ext cx="26781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vi-VN" sz="1400" b="1" dirty="0">
                <a:solidFill>
                  <a:srgbClr val="502800"/>
                </a:solidFill>
                <a:latin typeface="Times New Roman" pitchFamily="18" charset="0"/>
                <a:ea typeface="+mj-ea"/>
                <a:cs typeface="+mj-cs"/>
              </a:rPr>
              <a:t>Киево-Могиля́нская акаде́мия</a:t>
            </a:r>
            <a:endParaRPr lang="ru-RU" sz="1400" b="1" dirty="0">
              <a:solidFill>
                <a:srgbClr val="5028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8" name="Содержимое 7" descr="шге.pn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103265" y="3611565"/>
            <a:ext cx="3686232" cy="2922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0038" cy="741362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Талант, упорство и трудолюбие ученика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М. В Ломоносова</a:t>
            </a:r>
          </a:p>
        </p:txBody>
      </p:sp>
      <p:pic>
        <p:nvPicPr>
          <p:cNvPr id="6" name="Содержимое 6" descr="01labgi0l12189141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7674" y="1092167"/>
            <a:ext cx="7994173" cy="52213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Содержимое 4" descr="91468_html_2f25d7f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176291" y="1165194"/>
            <a:ext cx="7485165" cy="5549976"/>
          </a:xfr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87350"/>
            <a:ext cx="7920038" cy="741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 самых различных областях знаний раскрылся талант Ломоносова.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920750" y="1457325"/>
            <a:ext cx="2884488" cy="4344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smtClean="0">
                <a:solidFill>
                  <a:srgbClr val="403B24"/>
                </a:solidFill>
                <a:latin typeface="Times New Roman" pitchFamily="18" charset="0"/>
                <a:cs typeface="Times New Roman" pitchFamily="18" charset="0"/>
              </a:rPr>
              <a:t>Прославился как физик, химик, геолог, поэт, художник, астроном, географ, историк.</a:t>
            </a:r>
          </a:p>
          <a:p>
            <a:pPr algn="ctr"/>
            <a:endParaRPr lang="ru-RU" smtClean="0"/>
          </a:p>
        </p:txBody>
      </p:sp>
      <p:pic>
        <p:nvPicPr>
          <p:cNvPr id="4" name="Содержимое 6" descr="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3844" y="1055290"/>
            <a:ext cx="4345047" cy="576941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774700" y="0"/>
            <a:ext cx="7920038" cy="741363"/>
          </a:xfrm>
        </p:spPr>
        <p:txBody>
          <a:bodyPr/>
          <a:lstStyle/>
          <a:p>
            <a:r>
              <a:rPr lang="ru-RU" smtClean="0">
                <a:solidFill>
                  <a:srgbClr val="993300"/>
                </a:solidFill>
              </a:rPr>
              <a:t>Открытия Ломоносова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1213" y="654050"/>
            <a:ext cx="4381500" cy="55133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Организовал первую в России химическую лабораторию./Химия/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Развивал атомно-молекулярные представления о строении вещества /физика/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 Создал ряд оптических приборов.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Открыл атмосферу на Венере.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 Описал строение Земли.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Объяснил происхождение многих полезных ископаемых и минералов.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 Опубликовал руководство по металлургии.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 Подчеркивал важность исследования Северного морского пути и освоения Сибири.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 Автор трудов по русской истории.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Под его руководством построена фабрика цветного стекла.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Открыл мастерскую для набора мозаичных картин.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900" b="1" dirty="0" smtClean="0"/>
              <a:t> По инициативе Ломоносова основан Московский университет</a:t>
            </a:r>
            <a:r>
              <a:rPr lang="ru-RU" sz="1900" b="1" i="1" dirty="0" smtClean="0"/>
              <a:t> (1755).</a:t>
            </a:r>
            <a:r>
              <a:rPr lang="ru-RU" sz="1900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688" y="727075"/>
            <a:ext cx="3876675" cy="5732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71550" y="-112713"/>
            <a:ext cx="7920038" cy="741363"/>
          </a:xfrm>
        </p:spPr>
        <p:txBody>
          <a:bodyPr/>
          <a:lstStyle/>
          <a:p>
            <a:r>
              <a:rPr lang="ru-RU" smtClean="0"/>
              <a:t>Московский университет (1755г.)</a:t>
            </a:r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8655" y="654012"/>
            <a:ext cx="4710177" cy="609767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190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Georgia</vt:lpstr>
      <vt:lpstr>Arial</vt:lpstr>
      <vt:lpstr>Calibri</vt:lpstr>
      <vt:lpstr>Times New Roman</vt:lpstr>
      <vt:lpstr>Тема Office</vt:lpstr>
      <vt:lpstr>Тема Office</vt:lpstr>
      <vt:lpstr>Слайд 1</vt:lpstr>
      <vt:lpstr>Слайд 2</vt:lpstr>
      <vt:lpstr>Помощник отца крестьянина - помора</vt:lpstr>
      <vt:lpstr>Жажда знаний</vt:lpstr>
      <vt:lpstr>Славяно – греко – латинская академия</vt:lpstr>
      <vt:lpstr>Талант, упорство и трудолюбие ученика  М. В Ломоносова</vt:lpstr>
      <vt:lpstr>В самых различных областях знаний раскрылся талант Ломоносова.  </vt:lpstr>
      <vt:lpstr>Открытия Ломоносова</vt:lpstr>
      <vt:lpstr>Московский университет (1755г.)</vt:lpstr>
      <vt:lpstr>Слайд 10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Администратор</cp:lastModifiedBy>
  <cp:revision>69</cp:revision>
  <dcterms:created xsi:type="dcterms:W3CDTF">2014-08-01T14:04:11Z</dcterms:created>
  <dcterms:modified xsi:type="dcterms:W3CDTF">2017-01-17T05:07:56Z</dcterms:modified>
</cp:coreProperties>
</file>