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91" r:id="rId8"/>
    <p:sldId id="263" r:id="rId9"/>
    <p:sldId id="264" r:id="rId10"/>
    <p:sldId id="278" r:id="rId11"/>
    <p:sldId id="281" r:id="rId12"/>
    <p:sldId id="282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18959A-7E31-4098-B82E-9F84667A2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CB3C4-70AF-47FF-A6CE-A6CB1FE684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4E8E1-2BC4-44E2-ACD6-F999E7B0AA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DA5A10-BAF2-4AD0-85B1-37C6186441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CD2DE-64B4-4FDF-99D9-58D3A27141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73CA-2FA5-42A8-B82E-AC6C6182F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8EBCC-25FB-4257-8830-751BF4C2B3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AF87F-AE20-4D65-8734-298FB9E8B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17B16-5B42-4256-84D8-A8A24442E8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D067-D8E3-4F41-9A83-8E458975BC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2D82-3C17-4DB6-BD49-BC90A30D73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61F28-8A64-45D9-AED6-E3DF030880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15CE38F-832B-4D03-8E05-D7B65BCB49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1052736"/>
            <a:ext cx="6629400" cy="2209800"/>
          </a:xfrm>
        </p:spPr>
        <p:txBody>
          <a:bodyPr/>
          <a:lstStyle/>
          <a:p>
            <a:r>
              <a:rPr lang="ru-RU" sz="9600" dirty="0" smtClean="0"/>
              <a:t>Биржи</a:t>
            </a:r>
            <a:endParaRPr lang="ru-RU" sz="9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9592" y="3933056"/>
            <a:ext cx="7160840" cy="1600200"/>
          </a:xfrm>
        </p:spPr>
        <p:txBody>
          <a:bodyPr/>
          <a:lstStyle/>
          <a:p>
            <a:r>
              <a:rPr lang="ru-RU" sz="2600" b="1" dirty="0">
                <a:latin typeface="+mj-lt"/>
              </a:rPr>
              <a:t>История, современные биржи и виды сделок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Биржа труда</a:t>
            </a:r>
            <a:endParaRPr lang="ru-RU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/>
              <a:t>Биржа</a:t>
            </a:r>
            <a:r>
              <a:rPr lang="ru-RU" dirty="0"/>
              <a:t> </a:t>
            </a:r>
            <a:r>
              <a:rPr lang="ru-RU" b="1" dirty="0"/>
              <a:t>труда</a:t>
            </a:r>
            <a:r>
              <a:rPr lang="ru-RU" dirty="0"/>
              <a:t> — </a:t>
            </a:r>
            <a:r>
              <a:rPr lang="ru-RU" dirty="0" smtClean="0"/>
              <a:t>специализированное </a:t>
            </a:r>
            <a:r>
              <a:rPr lang="ru-RU" dirty="0"/>
              <a:t>место, в котором осуществляется посредничество между предпринимателями и безработными или ищущими новую работу наёмными </a:t>
            </a:r>
            <a:r>
              <a:rPr lang="ru-RU" dirty="0" smtClean="0"/>
              <a:t>работниками.</a:t>
            </a:r>
            <a:endParaRPr lang="ru-RU" dirty="0"/>
          </a:p>
        </p:txBody>
      </p:sp>
      <p:sp>
        <p:nvSpPr>
          <p:cNvPr id="2" name="AutoShape 2" descr="http://news.n24.ru/images/news/2016/1/1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news.n24.ru/images/news/2016/1/11_0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news.n24.ru/images/news/2016/1/11_0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news.n24.ru/images/news/2016/1/11_0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news.n24.ru/images/news/2016/1/11_0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blacksea.tv/wp-content/uploads/2017/08/screenshot_12-2-1024x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4608512" cy="22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/>
              <a:t>Валютная биржа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Валютная биржа</a:t>
            </a:r>
            <a:r>
              <a:rPr lang="ru-RU" dirty="0"/>
              <a:t> — это элемент инфраструктуры </a:t>
            </a:r>
            <a:r>
              <a:rPr lang="ru-RU" dirty="0" smtClean="0"/>
              <a:t> </a:t>
            </a:r>
            <a:r>
              <a:rPr lang="ru-RU" dirty="0"/>
              <a:t>рынка, деятельность которой состоит в предоставлении услуг по организации и проведению торгов, в ходе которых участники заключают сделки с иностранной валютой. </a:t>
            </a:r>
            <a:endParaRPr lang="ru-RU" dirty="0" smtClean="0"/>
          </a:p>
          <a:p>
            <a:r>
              <a:rPr lang="ru-RU" sz="2000" dirty="0" smtClean="0">
                <a:latin typeface="+mj-lt"/>
              </a:rPr>
              <a:t>Торговля </a:t>
            </a:r>
            <a:r>
              <a:rPr lang="ru-RU" sz="2000" dirty="0">
                <a:latin typeface="+mj-lt"/>
              </a:rPr>
              <a:t>валютой на биржах России осуществляется на валютных секциях двух бирж:</a:t>
            </a:r>
          </a:p>
          <a:p>
            <a:r>
              <a:rPr lang="ru-RU" sz="2000" dirty="0">
                <a:latin typeface="+mj-lt"/>
              </a:rPr>
              <a:t>Московская биржа;</a:t>
            </a:r>
          </a:p>
          <a:p>
            <a:r>
              <a:rPr lang="ru-RU" sz="2000" dirty="0">
                <a:latin typeface="+mj-lt"/>
              </a:rPr>
              <a:t>Санкт-Петербургская биржа.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/>
              <a:t>Участники биржи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772400" cy="45307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Кредитные организации, страховые, пенсионные фонды, инвестиционные компании.</a:t>
            </a:r>
          </a:p>
          <a:p>
            <a:pPr marL="0" indent="0">
              <a:buNone/>
            </a:pPr>
            <a:r>
              <a:rPr lang="ru-RU" dirty="0" smtClean="0"/>
              <a:t>Брокеры –посредники, заключающие сделки по поручению своих клиентов  и получающие за это комиссионное вознаграждение.</a:t>
            </a:r>
          </a:p>
          <a:p>
            <a:pPr marL="0" indent="0">
              <a:buNone/>
            </a:pPr>
            <a:r>
              <a:rPr lang="ru-RU" dirty="0" smtClean="0"/>
              <a:t>Дилеры- ведут торги от своего имени и за свой счет.</a:t>
            </a:r>
          </a:p>
          <a:p>
            <a:pPr marL="0" indent="0">
              <a:buNone/>
            </a:pPr>
            <a:r>
              <a:rPr lang="ru-RU" dirty="0"/>
              <a:t>Трейдер — как правило, физическое лицо, который торгует онлайн, покупая или продавая ценные </a:t>
            </a:r>
            <a:r>
              <a:rPr lang="ru-RU" dirty="0" smtClean="0"/>
              <a:t>бумаги.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Торги на современной бирже</a:t>
            </a:r>
          </a:p>
        </p:txBody>
      </p:sp>
      <p:pic>
        <p:nvPicPr>
          <p:cNvPr id="5" name="Объект 4" descr="http://hot-serial.ru/image/56c0ea7d97426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772816"/>
            <a:ext cx="6594941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бирж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Ещё с давних времен купцы собирались в определенном месте, чтобы найти покупателя, получить деловую информацию, и, прежде всего сведения о последних ценах на те или иные виды товаров. Такие собрания проходили в Древнем Риме с конца </a:t>
            </a:r>
            <a:r>
              <a:rPr lang="en-US"/>
              <a:t>II </a:t>
            </a:r>
            <a:r>
              <a:rPr lang="ru-RU"/>
              <a:t>в. до нашей эры.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Слово биржа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dirty="0"/>
              <a:t>Истоки происхождения слова "биржа" находились в крупнейшем торговом пункте Фландрии – Брюгге. Здесь торговые сборища обосновывались возле гостиницы "Бурсе". Ван </a:t>
            </a:r>
            <a:r>
              <a:rPr lang="ru-RU" sz="2400" dirty="0" err="1"/>
              <a:t>дер</a:t>
            </a:r>
            <a:r>
              <a:rPr lang="ru-RU" sz="2400" dirty="0"/>
              <a:t> Бурсе – так звали хозяина гостиницы. </a:t>
            </a:r>
          </a:p>
        </p:txBody>
      </p:sp>
      <p:pic>
        <p:nvPicPr>
          <p:cNvPr id="7173" name="Picture 5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060575"/>
            <a:ext cx="3952875" cy="398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Первое зданье биржи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Первое специальное здание для биржи было сооружено в 1531 г. в Антверпене </a:t>
            </a:r>
          </a:p>
        </p:txBody>
      </p:sp>
      <p:pic>
        <p:nvPicPr>
          <p:cNvPr id="10247" name="Picture 7" descr="11Стоянка извозчиков у здания Бирж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5772" y="1268760"/>
            <a:ext cx="3384376" cy="3212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4536"/>
            <a:ext cx="3572496" cy="33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2A874"/>
              </a:buClr>
              <a:buSzPct val="90000"/>
              <a:buFont typeface="Wingdings" pitchFamily="2" charset="2"/>
              <a:buChar char="n"/>
            </a:pPr>
            <a:r>
              <a:rPr lang="ru-RU" sz="2400" kern="0" dirty="0">
                <a:solidFill>
                  <a:prstClr val="black"/>
                </a:solidFill>
                <a:latin typeface="Arial"/>
              </a:rPr>
              <a:t>Первая биржа в России возникла по инициативе Петра </a:t>
            </a:r>
            <a:r>
              <a:rPr lang="en-US" sz="2400" kern="0" dirty="0">
                <a:solidFill>
                  <a:prstClr val="black"/>
                </a:solidFill>
                <a:latin typeface="Arial"/>
              </a:rPr>
              <a:t>I в </a:t>
            </a:r>
            <a:r>
              <a:rPr lang="ru-RU" sz="2400" kern="0" dirty="0">
                <a:solidFill>
                  <a:prstClr val="black"/>
                </a:solidFill>
                <a:latin typeface="Arial"/>
              </a:rPr>
              <a:t>начале XVIII 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Здание биржи</a:t>
            </a:r>
            <a:br>
              <a:rPr lang="ru-RU" sz="3800"/>
            </a:br>
            <a:r>
              <a:rPr lang="ru-RU" sz="3800"/>
              <a:t>в Санкт-Петербурге</a:t>
            </a:r>
          </a:p>
        </p:txBody>
      </p:sp>
      <p:pic>
        <p:nvPicPr>
          <p:cNvPr id="27656" name="Picture 8" descr="Пробные торги нефтепродуктами начались на бирже в Санкт-Пете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907704" y="2060848"/>
            <a:ext cx="5693965" cy="426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Биржевые термины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Биржа – юридическое  лицо, обеспечивающее регулярное функционирование рынка оптовой торговли биржевыми товарами(сырье, валюта и др.)</a:t>
            </a:r>
          </a:p>
          <a:p>
            <a:r>
              <a:rPr lang="ru-RU" dirty="0" smtClean="0"/>
              <a:t>Функции биржи:</a:t>
            </a:r>
          </a:p>
          <a:p>
            <a:r>
              <a:rPr lang="ru-RU" dirty="0" smtClean="0"/>
              <a:t>1) организация биржевых торгов,</a:t>
            </a:r>
          </a:p>
          <a:p>
            <a:r>
              <a:rPr lang="ru-RU" dirty="0" smtClean="0"/>
              <a:t>2) формирование биржевых цен,</a:t>
            </a:r>
          </a:p>
          <a:p>
            <a:pPr lvl="0">
              <a:buClr>
                <a:srgbClr val="C2A874"/>
              </a:buClr>
            </a:pPr>
            <a:r>
              <a:rPr lang="ru-RU" dirty="0" smtClean="0">
                <a:solidFill>
                  <a:prstClr val="black"/>
                </a:solidFill>
              </a:rPr>
              <a:t>3) информационная функция.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24456"/>
                </a:solidFill>
              </a:rPr>
              <a:t>Виды бирж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0" cy="4530725"/>
          </a:xfrm>
        </p:spPr>
        <p:txBody>
          <a:bodyPr/>
          <a:lstStyle/>
          <a:p>
            <a:r>
              <a:rPr lang="ru-RU" dirty="0" smtClean="0"/>
              <a:t>1) по принципу организации</a:t>
            </a:r>
          </a:p>
          <a:p>
            <a:pPr marL="0" indent="0">
              <a:buNone/>
            </a:pPr>
            <a:r>
              <a:rPr lang="ru-RU" dirty="0"/>
              <a:t>Публично-правовые (государственные) биржи и </a:t>
            </a:r>
            <a:r>
              <a:rPr lang="ru-RU" dirty="0" err="1" smtClean="0"/>
              <a:t>частно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правовые (США)</a:t>
            </a:r>
          </a:p>
          <a:p>
            <a:pPr marL="0" indent="0">
              <a:buNone/>
            </a:pPr>
            <a:r>
              <a:rPr lang="ru-RU" dirty="0" smtClean="0"/>
              <a:t>2) по типу сделок: с реальным товаром и без реального товара ( фьючерсные сделки).</a:t>
            </a:r>
          </a:p>
          <a:p>
            <a:pPr marL="0" indent="0">
              <a:buNone/>
            </a:pPr>
            <a:r>
              <a:rPr lang="ru-RU" dirty="0" smtClean="0"/>
              <a:t>3) По направленности: специализированные и универсальные.</a:t>
            </a:r>
          </a:p>
          <a:p>
            <a:pPr marL="0" indent="0">
              <a:buNone/>
            </a:pPr>
            <a:r>
              <a:rPr lang="ru-RU" dirty="0" smtClean="0"/>
              <a:t>( ММВБ)</a:t>
            </a:r>
          </a:p>
          <a:p>
            <a:pPr marL="0" indent="0">
              <a:buNone/>
            </a:pPr>
            <a:r>
              <a:rPr lang="ru-RU" dirty="0" smtClean="0"/>
              <a:t>4) По масштабу:</a:t>
            </a:r>
          </a:p>
          <a:p>
            <a:pPr marL="0" indent="0">
              <a:buNone/>
            </a:pPr>
            <a:r>
              <a:rPr lang="ru-RU" dirty="0" smtClean="0"/>
              <a:t>м/н, национальная,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егиональная.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finss.ru/wp-content/uploads/2015/08/c7872df5f49c6e94d6c2f87c5aa96c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425280"/>
            <a:ext cx="39604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63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Товарная биржа   </a:t>
            </a:r>
            <a:r>
              <a:rPr lang="ru-RU" sz="2500" dirty="0" smtClean="0"/>
              <a:t>(товарно-сырьевая)</a:t>
            </a:r>
            <a:endParaRPr lang="ru-RU" sz="2500" dirty="0"/>
          </a:p>
        </p:txBody>
      </p:sp>
      <p:pic>
        <p:nvPicPr>
          <p:cNvPr id="30728" name="Picture 8" descr="Коммоди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3124652" cy="207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27584" y="155679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2A874"/>
              </a:buClr>
              <a:buSzPct val="90000"/>
              <a:buFont typeface="Wingdings" pitchFamily="2" charset="2"/>
              <a:buChar char="n"/>
            </a:pPr>
            <a:r>
              <a:rPr lang="ru-RU" sz="2800" kern="0" dirty="0" smtClean="0">
                <a:solidFill>
                  <a:prstClr val="black"/>
                </a:solidFill>
                <a:latin typeface="Arial"/>
              </a:rPr>
              <a:t>100 биржевых товаров:</a:t>
            </a:r>
          </a:p>
          <a:p>
            <a:pPr marL="342900" lvl="0" indent="-342900">
              <a:spcBef>
                <a:spcPct val="20000"/>
              </a:spcBef>
              <a:buClr>
                <a:srgbClr val="C2A874"/>
              </a:buClr>
              <a:buSzPct val="90000"/>
              <a:buFont typeface="Wingdings" pitchFamily="2" charset="2"/>
              <a:buChar char="n"/>
            </a:pPr>
            <a:r>
              <a:rPr lang="ru-RU" sz="2800" kern="0" dirty="0" smtClean="0">
                <a:solidFill>
                  <a:prstClr val="black"/>
                </a:solidFill>
                <a:latin typeface="Arial"/>
              </a:rPr>
              <a:t>Кофе, какао-бобы, цветы, хлопок, зерно, драгоценные металлы, каучук и проч.</a:t>
            </a:r>
          </a:p>
          <a:p>
            <a:pPr marL="342900" lvl="0" indent="-342900">
              <a:spcBef>
                <a:spcPct val="20000"/>
              </a:spcBef>
              <a:buClr>
                <a:srgbClr val="C2A874"/>
              </a:buClr>
              <a:buSzPct val="90000"/>
              <a:buFont typeface="Wingdings" pitchFamily="2" charset="2"/>
              <a:buChar char="n"/>
            </a:pPr>
            <a:r>
              <a:rPr lang="ru-RU" sz="2800" kern="0" dirty="0" smtClean="0">
                <a:solidFill>
                  <a:prstClr val="black"/>
                </a:solidFill>
                <a:latin typeface="Arial"/>
              </a:rPr>
              <a:t>Специализированные </a:t>
            </a:r>
          </a:p>
          <a:p>
            <a:pPr lvl="0">
              <a:spcBef>
                <a:spcPct val="20000"/>
              </a:spcBef>
              <a:buClr>
                <a:srgbClr val="C2A874"/>
              </a:buClr>
              <a:buSzPct val="90000"/>
            </a:pPr>
            <a:r>
              <a:rPr lang="ru-RU" sz="2800" kern="0" dirty="0" smtClean="0">
                <a:solidFill>
                  <a:prstClr val="black"/>
                </a:solidFill>
                <a:latin typeface="Arial"/>
              </a:rPr>
              <a:t>и универсальные</a:t>
            </a:r>
          </a:p>
          <a:p>
            <a:pPr lvl="0">
              <a:spcBef>
                <a:spcPct val="20000"/>
              </a:spcBef>
              <a:buClr>
                <a:srgbClr val="C2A874"/>
              </a:buClr>
              <a:buSzPct val="90000"/>
            </a:pPr>
            <a:r>
              <a:rPr lang="ru-RU" sz="2800" kern="0" dirty="0" smtClean="0">
                <a:solidFill>
                  <a:prstClr val="black"/>
                </a:solidFill>
                <a:latin typeface="Arial"/>
              </a:rPr>
              <a:t>(голландская цветочная биржа) </a:t>
            </a:r>
            <a:endParaRPr lang="ru-RU" sz="2800" kern="0" dirty="0">
              <a:solidFill>
                <a:prstClr val="black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2A874"/>
              </a:buClr>
              <a:buSzPct val="90000"/>
              <a:buFont typeface="Wingdings" pitchFamily="2" charset="2"/>
              <a:buChar char="n"/>
            </a:pPr>
            <a:endParaRPr lang="ru-RU" sz="2800" kern="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050" name="Picture 2" descr="http://thebester.ru/uploads/images/00/60/57/2012/07/03/72cfa19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75" y="3972838"/>
            <a:ext cx="3875189" cy="257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Фондовая биржа</a:t>
            </a:r>
            <a:endParaRPr lang="ru-RU" dirty="0"/>
          </a:p>
        </p:txBody>
      </p:sp>
      <p:pic>
        <p:nvPicPr>
          <p:cNvPr id="32774" name="Picture 6" descr="7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17754" y="4221088"/>
            <a:ext cx="2981099" cy="2264147"/>
          </a:xfr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683568" y="1484784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2A874"/>
              </a:buClr>
              <a:buSzPct val="90000"/>
              <a:buFont typeface="Wingdings" pitchFamily="2" charset="2"/>
              <a:buChar char="n"/>
            </a:pPr>
            <a:r>
              <a:rPr lang="ru-RU" sz="2800" kern="0" dirty="0" smtClean="0">
                <a:solidFill>
                  <a:prstClr val="black"/>
                </a:solidFill>
                <a:latin typeface="Arial"/>
              </a:rPr>
              <a:t>-это рынок ценных бумаг на основе биржевого курса, который колеблется в зависимости от соотношения цены и спроса на </a:t>
            </a:r>
            <a:r>
              <a:rPr lang="ru-RU" sz="2800" kern="0" dirty="0" err="1" smtClean="0">
                <a:solidFill>
                  <a:prstClr val="black"/>
                </a:solidFill>
                <a:latin typeface="Arial"/>
              </a:rPr>
              <a:t>цб</a:t>
            </a:r>
            <a:r>
              <a:rPr lang="ru-RU" sz="2800" kern="0" dirty="0" smtClean="0">
                <a:solidFill>
                  <a:prstClr val="black"/>
                </a:solidFill>
                <a:latin typeface="Arial"/>
              </a:rPr>
              <a:t>.</a:t>
            </a:r>
            <a:endParaRPr lang="ru-RU" sz="28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7584" y="3377898"/>
            <a:ext cx="52565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Основными разновидностями ценных бумаг, которые торгуются на фондовой бирже, являются акции и облигации.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Акция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 – долевая ценная бумага, которая гарантирует предъявителю часть имущества и прибыли (если таковая имеется) организации.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Облигация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  – долговая ценная бумага, которая гарантирует выдачу указанной суммы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ои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549</TotalTime>
  <Words>436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Слои</vt:lpstr>
      <vt:lpstr>Биржи</vt:lpstr>
      <vt:lpstr>История бирж</vt:lpstr>
      <vt:lpstr>Слово биржа</vt:lpstr>
      <vt:lpstr>Первое зданье биржи</vt:lpstr>
      <vt:lpstr>Здание биржи в Санкт-Петербурге</vt:lpstr>
      <vt:lpstr>Биржевые термины</vt:lpstr>
      <vt:lpstr>Виды бирж</vt:lpstr>
      <vt:lpstr>Товарная биржа   (товарно-сырьевая)</vt:lpstr>
      <vt:lpstr>Фондовая биржа</vt:lpstr>
      <vt:lpstr>Биржа труда</vt:lpstr>
      <vt:lpstr>Валютная биржа </vt:lpstr>
      <vt:lpstr>Участники биржи </vt:lpstr>
      <vt:lpstr>Торги на современной бирже</vt:lpstr>
    </vt:vector>
  </TitlesOfParts>
  <Company>BSPU;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Биржи</dc:title>
  <dc:creator>Yznaika.com</dc:creator>
  <cp:lastModifiedBy>Руслан Зинуров</cp:lastModifiedBy>
  <cp:revision>21</cp:revision>
  <dcterms:created xsi:type="dcterms:W3CDTF">2006-04-07T07:31:10Z</dcterms:created>
  <dcterms:modified xsi:type="dcterms:W3CDTF">2018-03-29T16:34:55Z</dcterms:modified>
</cp:coreProperties>
</file>